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320" r:id="rId3"/>
    <p:sldId id="258" r:id="rId4"/>
    <p:sldId id="259" r:id="rId5"/>
    <p:sldId id="290" r:id="rId6"/>
    <p:sldId id="314" r:id="rId7"/>
    <p:sldId id="328" r:id="rId8"/>
    <p:sldId id="329" r:id="rId9"/>
    <p:sldId id="330" r:id="rId10"/>
    <p:sldId id="334" r:id="rId11"/>
    <p:sldId id="308" r:id="rId12"/>
    <p:sldId id="292" r:id="rId13"/>
    <p:sldId id="261" r:id="rId14"/>
    <p:sldId id="264" r:id="rId15"/>
    <p:sldId id="265" r:id="rId16"/>
    <p:sldId id="266" r:id="rId17"/>
    <p:sldId id="267" r:id="rId18"/>
    <p:sldId id="268" r:id="rId19"/>
    <p:sldId id="271" r:id="rId20"/>
    <p:sldId id="269" r:id="rId21"/>
    <p:sldId id="296" r:id="rId22"/>
    <p:sldId id="309" r:id="rId23"/>
    <p:sldId id="270" r:id="rId24"/>
    <p:sldId id="260" r:id="rId25"/>
    <p:sldId id="272" r:id="rId26"/>
    <p:sldId id="273" r:id="rId27"/>
    <p:sldId id="313" r:id="rId28"/>
    <p:sldId id="274" r:id="rId29"/>
    <p:sldId id="275" r:id="rId30"/>
    <p:sldId id="276" r:id="rId31"/>
    <p:sldId id="277" r:id="rId32"/>
    <p:sldId id="291" r:id="rId33"/>
    <p:sldId id="278" r:id="rId34"/>
    <p:sldId id="279" r:id="rId35"/>
    <p:sldId id="280" r:id="rId36"/>
    <p:sldId id="286" r:id="rId37"/>
    <p:sldId id="287" r:id="rId38"/>
    <p:sldId id="297" r:id="rId39"/>
    <p:sldId id="336" r:id="rId40"/>
    <p:sldId id="337" r:id="rId41"/>
    <p:sldId id="325" r:id="rId42"/>
    <p:sldId id="343" r:id="rId43"/>
    <p:sldId id="299" r:id="rId44"/>
    <p:sldId id="327" r:id="rId45"/>
    <p:sldId id="300" r:id="rId46"/>
    <p:sldId id="293" r:id="rId47"/>
    <p:sldId id="294" r:id="rId48"/>
    <p:sldId id="295" r:id="rId49"/>
    <p:sldId id="281" r:id="rId50"/>
    <p:sldId id="282" r:id="rId51"/>
    <p:sldId id="288" r:id="rId52"/>
    <p:sldId id="283" r:id="rId53"/>
    <p:sldId id="333" r:id="rId54"/>
    <p:sldId id="344" r:id="rId55"/>
    <p:sldId id="345" r:id="rId56"/>
    <p:sldId id="285" r:id="rId5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1269" autoAdjust="0"/>
  </p:normalViewPr>
  <p:slideViewPr>
    <p:cSldViewPr>
      <p:cViewPr varScale="1">
        <p:scale>
          <a:sx n="101" d="100"/>
          <a:sy n="101" d="100"/>
        </p:scale>
        <p:origin x="834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42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NOB Web of Things, Henrik Korsgaard Praksis,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memory address, defined server side, of course does not make sense client size: data is not organized in the same way on a completely different machine!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Nothing. It is only client side the health changes, as it is a </a:t>
            </a:r>
            <a:r>
              <a:rPr lang="en-US" i="1" dirty="0"/>
              <a:t>copy</a:t>
            </a:r>
            <a:r>
              <a:rPr lang="en-US" i="0" dirty="0"/>
              <a:t> of the original object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9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‘c’ is some card on the client, but how do the client tell which of the many cards on the server side, it wants to play?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tbucket.org/henrikbaerbak/brok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Distributed Systems</a:t>
            </a:r>
          </a:p>
          <a:p>
            <a:pPr>
              <a:defRPr/>
            </a:pPr>
            <a:r>
              <a:rPr lang="en-US" noProof="0" dirty="0"/>
              <a:t>An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80D189-A58B-E1D0-7696-64F56ABF35E7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C247E-C698-49B1-BE9E-25896A44AE66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C7DEF-E9EA-092F-DA35-3750E46D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Visually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BDD2-4119-28B7-6901-5F156D41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1E57-920B-75C9-8389-9F2C7A6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3F5D-D091-13E3-1E13-E322AFB8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FA747-FF2D-DE4D-CF86-B763C9609FC1}"/>
              </a:ext>
            </a:extLst>
          </p:cNvPr>
          <p:cNvSpPr/>
          <p:nvPr/>
        </p:nvSpPr>
        <p:spPr>
          <a:xfrm>
            <a:off x="152400" y="1221050"/>
            <a:ext cx="4290290" cy="163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game.playCard</a:t>
            </a:r>
            <a:r>
              <a:rPr lang="en-US" dirty="0"/>
              <a:t>(Findus, c) {</a:t>
            </a:r>
          </a:p>
          <a:p>
            <a:r>
              <a:rPr lang="en-US" dirty="0"/>
              <a:t>  result =</a:t>
            </a:r>
          </a:p>
          <a:p>
            <a:r>
              <a:rPr lang="en-US" dirty="0"/>
              <a:t>    </a:t>
            </a:r>
            <a:r>
              <a:rPr lang="en-US" dirty="0" err="1"/>
              <a:t>sendToServer</a:t>
            </a:r>
            <a:r>
              <a:rPr lang="en-US" dirty="0"/>
              <a:t>(“Findus tries to play ff”);</a:t>
            </a:r>
          </a:p>
          <a:p>
            <a:r>
              <a:rPr lang="en-US" dirty="0"/>
              <a:t>  return result;</a:t>
            </a:r>
          </a:p>
          <a:p>
            <a:r>
              <a:rPr lang="en-US" dirty="0"/>
              <a:t>}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0E0F1D-EA66-F4FA-14F4-DA6D01EEA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77" y="1091562"/>
            <a:ext cx="2006600" cy="107152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B69362-E3B3-2B9C-1541-04DAF308C8D2}"/>
              </a:ext>
            </a:extLst>
          </p:cNvPr>
          <p:cNvSpPr/>
          <p:nvPr/>
        </p:nvSpPr>
        <p:spPr>
          <a:xfrm>
            <a:off x="5181600" y="2343678"/>
            <a:ext cx="3581400" cy="2114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Await incoming command, c {</a:t>
            </a:r>
          </a:p>
          <a:p>
            <a:r>
              <a:rPr lang="en-US" dirty="0"/>
              <a:t>  if (c == “Findus tries to play ff”) {</a:t>
            </a:r>
          </a:p>
          <a:p>
            <a:r>
              <a:rPr lang="en-US" dirty="0"/>
              <a:t>    r = </a:t>
            </a:r>
            <a:r>
              <a:rPr lang="en-US" dirty="0" err="1"/>
              <a:t>game.playCard</a:t>
            </a:r>
            <a:r>
              <a:rPr lang="en-US" dirty="0"/>
              <a:t>(</a:t>
            </a:r>
            <a:r>
              <a:rPr lang="en-US" dirty="0" err="1"/>
              <a:t>Findus,ff</a:t>
            </a:r>
            <a:r>
              <a:rPr lang="en-US" dirty="0"/>
              <a:t>);</a:t>
            </a:r>
          </a:p>
          <a:p>
            <a:r>
              <a:rPr lang="en-US" dirty="0"/>
              <a:t>    send ‘r’ back to client;</a:t>
            </a:r>
          </a:p>
          <a:p>
            <a:r>
              <a:rPr lang="en-US" dirty="0"/>
              <a:t>  } else 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B7B4C9-D709-F2F9-9CB8-BA30C9E16DFE}"/>
              </a:ext>
            </a:extLst>
          </p:cNvPr>
          <p:cNvCxnSpPr>
            <a:cxnSpLocks/>
          </p:cNvCxnSpPr>
          <p:nvPr/>
        </p:nvCxnSpPr>
        <p:spPr bwMode="auto">
          <a:xfrm>
            <a:off x="4343400" y="2552700"/>
            <a:ext cx="838200" cy="3048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5A29B9-BEF1-3837-CC8D-8B10F6AFB345}"/>
              </a:ext>
            </a:extLst>
          </p:cNvPr>
          <p:cNvCxnSpPr/>
          <p:nvPr/>
        </p:nvCxnSpPr>
        <p:spPr bwMode="auto">
          <a:xfrm flipH="1" flipV="1">
            <a:off x="3657600" y="2978499"/>
            <a:ext cx="1474554" cy="71826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A69F9-7350-4F68-F12D-E88F4F0A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7" y="3058855"/>
            <a:ext cx="876300" cy="8382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2B7417-6CB1-0392-639B-3CF8A21A865F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5FA53F-5ADC-C529-0981-0599017D8769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  <p:sp>
        <p:nvSpPr>
          <p:cNvPr id="3" name="Rounded Rectangle 2"/>
          <p:cNvSpPr/>
          <p:nvPr/>
        </p:nvSpPr>
        <p:spPr>
          <a:xfrm rot="491224">
            <a:off x="1267353" y="1443254"/>
            <a:ext cx="6350677" cy="313387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the next two Iterations – you will build </a:t>
            </a:r>
            <a:r>
              <a:rPr lang="en-US" sz="2800" b="1" dirty="0"/>
              <a:t>both</a:t>
            </a:r>
            <a:r>
              <a:rPr lang="en-US" sz="2800" dirty="0"/>
              <a:t> the client program as well as the server program!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The server is the domain thing, remember!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1499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One Word of 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 will </a:t>
            </a:r>
            <a:r>
              <a:rPr lang="en-US" b="1" i="1" noProof="0" dirty="0"/>
              <a:t>happily disregard security !!!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Security is so important that we ignore it!</a:t>
            </a:r>
          </a:p>
          <a:p>
            <a:pPr lvl="1"/>
            <a:r>
              <a:rPr lang="en-US" noProof="0" dirty="0"/>
              <a:t>Because the real security techniques is one big set of </a:t>
            </a:r>
            <a:r>
              <a:rPr lang="en-US" i="1" noProof="0" dirty="0"/>
              <a:t>hard bindings and strong coupling</a:t>
            </a:r>
            <a:endParaRPr lang="en-US" noProof="0" dirty="0"/>
          </a:p>
          <a:p>
            <a:pPr lvl="2"/>
            <a:r>
              <a:rPr lang="en-US" noProof="0" dirty="0"/>
              <a:t>You need certificates that tie you to a specific DNS name</a:t>
            </a:r>
          </a:p>
          <a:p>
            <a:pPr lvl="3"/>
            <a:r>
              <a:rPr lang="en-US" noProof="0" dirty="0"/>
              <a:t>Certificate stores, key pair generation, trust chains, </a:t>
            </a:r>
            <a:r>
              <a:rPr lang="en-US" noProof="0" dirty="0" err="1"/>
              <a:t>yaga</a:t>
            </a:r>
            <a:r>
              <a:rPr lang="en-US" noProof="0" dirty="0"/>
              <a:t> </a:t>
            </a:r>
            <a:r>
              <a:rPr lang="en-US" noProof="0" dirty="0" err="1"/>
              <a:t>yaga</a:t>
            </a:r>
            <a:endParaRPr lang="en-US" noProof="0" dirty="0"/>
          </a:p>
          <a:p>
            <a:pPr lvl="2"/>
            <a:r>
              <a:rPr lang="en-US" noProof="0" dirty="0"/>
              <a:t>Quite a lot of extra coding and makes experiments difficult</a:t>
            </a:r>
          </a:p>
          <a:p>
            <a:endParaRPr lang="en-US" noProof="0" dirty="0"/>
          </a:p>
          <a:p>
            <a:r>
              <a:rPr lang="en-US" b="1" i="1" noProof="0" dirty="0"/>
              <a:t>Morale: Add that stuff for real production usage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 err="1"/>
              <a:t>Birrell</a:t>
            </a:r>
            <a:r>
              <a:rPr lang="en-US" altLang="en-US" noProof="0" dirty="0"/>
              <a:t> and Nelson, 1984:</a:t>
            </a:r>
          </a:p>
          <a:p>
            <a:pPr lvl="1"/>
            <a:endParaRPr lang="en-US" altLang="en-US" noProof="0" dirty="0"/>
          </a:p>
          <a:p>
            <a:pPr lvl="1"/>
            <a:r>
              <a:rPr lang="en-US" altLang="en-US" noProof="0" dirty="0"/>
              <a:t>“allow calling procedure on remote machines”</a:t>
            </a:r>
          </a:p>
          <a:p>
            <a:pPr lvl="1"/>
            <a:endParaRPr lang="en-US" altLang="en-US" noProof="0" dirty="0"/>
          </a:p>
          <a:p>
            <a:pPr lvl="1"/>
            <a:r>
              <a:rPr lang="en-US" altLang="en-US" noProof="0" dirty="0"/>
              <a:t>A calls procedure f on B means</a:t>
            </a:r>
          </a:p>
          <a:p>
            <a:pPr lvl="2"/>
            <a:r>
              <a:rPr lang="en-US" altLang="en-US" noProof="0" dirty="0"/>
              <a:t>A suspends, information on f is transmitted to B</a:t>
            </a:r>
          </a:p>
          <a:p>
            <a:pPr lvl="2"/>
            <a:r>
              <a:rPr lang="en-US" altLang="en-US" noProof="0" dirty="0"/>
              <a:t>B executes the f procedure</a:t>
            </a:r>
          </a:p>
          <a:p>
            <a:pPr lvl="2"/>
            <a:r>
              <a:rPr lang="en-US" altLang="en-US" noProof="0" dirty="0"/>
              <a:t>B sends the result back to A</a:t>
            </a:r>
          </a:p>
          <a:p>
            <a:pPr lvl="2"/>
            <a:r>
              <a:rPr lang="en-US" altLang="en-US" noProof="0" dirty="0"/>
              <a:t>A resumes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Grounding Example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endParaRPr lang="en-US" noProof="0" dirty="0"/>
          </a:p>
          <a:p>
            <a:r>
              <a:rPr lang="en-US" sz="2000" dirty="0"/>
              <a:t>Inspired by Net4Care:</a:t>
            </a:r>
            <a:endParaRPr lang="en-US" sz="2000" noProof="0" dirty="0"/>
          </a:p>
          <a:p>
            <a:r>
              <a:rPr lang="en-US" sz="2000" i="1" noProof="0" dirty="0"/>
              <a:t>https://baerbak.cs.au.dk/net4care/</a:t>
            </a:r>
          </a:p>
        </p:txBody>
      </p:sp>
    </p:spTree>
    <p:extLst>
      <p:ext uri="{BB962C8B-B14F-4D97-AF65-F5344CB8AC3E}">
        <p14:creationId xmlns:p14="http://schemas.microsoft.com/office/powerpoint/2010/main" val="212505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Vision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Vision</a:t>
            </a:r>
          </a:p>
          <a:p>
            <a:pPr lvl="1"/>
            <a:r>
              <a:rPr lang="en-US" altLang="en-US" noProof="0" dirty="0"/>
              <a:t>Replace out-patient visits by</a:t>
            </a:r>
            <a:br>
              <a:rPr lang="en-US" altLang="en-US" noProof="0" dirty="0"/>
            </a:br>
            <a:r>
              <a:rPr lang="en-US" altLang="en-US" noProof="0" dirty="0"/>
              <a:t>measurements made by </a:t>
            </a:r>
            <a:br>
              <a:rPr lang="en-US" altLang="en-US" noProof="0" dirty="0"/>
            </a:br>
            <a:r>
              <a:rPr lang="en-US" altLang="en-US" noProof="0" dirty="0"/>
              <a:t>patients in their home</a:t>
            </a:r>
          </a:p>
          <a:p>
            <a:pPr lvl="1"/>
            <a:r>
              <a:rPr lang="en-US" altLang="en-US" i="1" noProof="0" dirty="0"/>
              <a:t>Move data from home to </a:t>
            </a:r>
            <a:br>
              <a:rPr lang="en-US" altLang="en-US" i="1" noProof="0" dirty="0"/>
            </a:br>
            <a:r>
              <a:rPr lang="en-US" altLang="en-US" i="1" noProof="0" dirty="0"/>
              <a:t>regional/national storage so all </a:t>
            </a:r>
            <a:br>
              <a:rPr lang="en-US" altLang="en-US" i="1" noProof="0" dirty="0"/>
            </a:br>
            <a:r>
              <a:rPr lang="en-US" altLang="en-US" i="1" noProof="0" dirty="0"/>
              <a:t>health care personal can view them...</a:t>
            </a:r>
          </a:p>
          <a:p>
            <a:r>
              <a:rPr lang="en-US" altLang="en-US" noProof="0" dirty="0"/>
              <a:t>Motivation</a:t>
            </a:r>
          </a:p>
          <a:p>
            <a:pPr lvl="1"/>
            <a:r>
              <a:rPr lang="en-US" altLang="en-US" noProof="0" dirty="0"/>
              <a:t>Reduce out-patient visits</a:t>
            </a:r>
          </a:p>
          <a:p>
            <a:pPr lvl="2"/>
            <a:r>
              <a:rPr lang="en-US" altLang="en-US" noProof="0" dirty="0"/>
              <a:t>Better quality of life</a:t>
            </a:r>
          </a:p>
          <a:p>
            <a:pPr lvl="2"/>
            <a:r>
              <a:rPr lang="en-US" altLang="en-US" noProof="0" dirty="0"/>
              <a:t>Cost savings</a:t>
            </a:r>
          </a:p>
          <a:p>
            <a:pPr lvl="2"/>
            <a:r>
              <a:rPr lang="en-US" altLang="en-US" noProof="0" dirty="0"/>
              <a:t>Better traceability and visibility</a:t>
            </a:r>
          </a:p>
          <a:p>
            <a:pPr lvl="1"/>
            <a:endParaRPr lang="en-US" altLang="en-US" noProof="0" dirty="0"/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03832"/>
            <a:ext cx="3200400" cy="176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 descr="D:\proj\Book\text\resource2nd\blood-press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26" y="800100"/>
            <a:ext cx="258087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8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Story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50" name="Picture 2" descr="D:\proj\SAiP-E12\mandatory\figures\tm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59417"/>
            <a:ext cx="7005638" cy="32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4025" y="4116169"/>
            <a:ext cx="2758512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da-DK" dirty="0"/>
              <a:t>1) Inger measures her BP</a:t>
            </a:r>
            <a:br>
              <a:rPr lang="da-DK" dirty="0"/>
            </a:br>
            <a:r>
              <a:rPr lang="da-DK" dirty="0"/>
              <a:t>using her </a:t>
            </a:r>
            <a:r>
              <a:rPr lang="da-DK" dirty="0" err="1"/>
              <a:t>TeleMed</a:t>
            </a:r>
            <a:r>
              <a:rPr lang="da-DK" dirty="0"/>
              <a:t> terminal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97551" y="1028700"/>
            <a:ext cx="2868613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da-DK" dirty="0"/>
              <a:t>2) BP measurement stored as HL7 document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Story 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4" name="Picture 2" descr="D:\proj\SAiP-E12\mandatory\figures\tm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59417"/>
            <a:ext cx="7005638" cy="32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09625" y="4305300"/>
            <a:ext cx="2989216" cy="923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da-DK" dirty="0"/>
              <a:t>1) GP queries last month’s BP</a:t>
            </a:r>
            <a:br>
              <a:rPr lang="da-DK" dirty="0"/>
            </a:br>
            <a:r>
              <a:rPr lang="da-DK" dirty="0"/>
              <a:t>measurements for Inger using</a:t>
            </a:r>
            <a:br>
              <a:rPr lang="da-DK" dirty="0"/>
            </a:br>
            <a:r>
              <a:rPr lang="da-DK" dirty="0"/>
              <a:t>web browser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59389" y="991969"/>
            <a:ext cx="3540125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da-DK" dirty="0"/>
              <a:t>2) Query for all BP documents associated with Inger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58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(What is XDS)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Cross-Enterprise Document Sharing</a:t>
            </a:r>
          </a:p>
          <a:p>
            <a:pPr lvl="1"/>
            <a:r>
              <a:rPr lang="en-US" altLang="en-US" noProof="0" dirty="0"/>
              <a:t>One Registry	  +	Multiple Repositories</a:t>
            </a:r>
          </a:p>
          <a:p>
            <a:pPr lvl="1"/>
            <a:r>
              <a:rPr lang="en-US" altLang="en-US" noProof="0" dirty="0"/>
              <a:t>Repository:	Stores </a:t>
            </a:r>
            <a:r>
              <a:rPr lang="en-US" altLang="en-US" i="1" noProof="0" dirty="0"/>
              <a:t>clinical documents</a:t>
            </a:r>
          </a:p>
          <a:p>
            <a:pPr lvl="2"/>
            <a:r>
              <a:rPr lang="en-US" altLang="en-US" noProof="0" dirty="0"/>
              <a:t>(</a:t>
            </a:r>
            <a:r>
              <a:rPr lang="en-US" altLang="en-US" noProof="0" dirty="0" err="1"/>
              <a:t>id,document</a:t>
            </a:r>
            <a:r>
              <a:rPr lang="en-US" altLang="en-US" noProof="0" dirty="0"/>
              <a:t>) pairs</a:t>
            </a:r>
          </a:p>
          <a:p>
            <a:pPr lvl="1"/>
            <a:r>
              <a:rPr lang="en-US" altLang="en-US" noProof="0" dirty="0"/>
              <a:t>Registry:	Stores </a:t>
            </a:r>
            <a:r>
              <a:rPr lang="en-US" altLang="en-US" i="1" noProof="0" dirty="0"/>
              <a:t>metadata</a:t>
            </a:r>
            <a:r>
              <a:rPr lang="en-US" altLang="en-US" noProof="0" dirty="0"/>
              <a:t> with document </a:t>
            </a:r>
            <a:r>
              <a:rPr lang="en-US" altLang="en-US" i="1" noProof="0" dirty="0"/>
              <a:t>id</a:t>
            </a:r>
          </a:p>
          <a:p>
            <a:pPr lvl="2"/>
            <a:r>
              <a:rPr lang="en-US" altLang="en-US" noProof="0" dirty="0"/>
              <a:t>Metadata (</a:t>
            </a:r>
            <a:r>
              <a:rPr lang="en-US" altLang="en-US" noProof="0" dirty="0" err="1"/>
              <a:t>cpr</a:t>
            </a:r>
            <a:r>
              <a:rPr lang="en-US" altLang="en-US" noProof="0" dirty="0"/>
              <a:t>, </a:t>
            </a:r>
            <a:r>
              <a:rPr lang="en-US" altLang="en-US" noProof="0" dirty="0" err="1"/>
              <a:t>timeinterval</a:t>
            </a:r>
            <a:r>
              <a:rPr lang="en-US" altLang="en-US" noProof="0" dirty="0"/>
              <a:t>, physician, measurement type,...)</a:t>
            </a:r>
          </a:p>
          <a:p>
            <a:pPr lvl="2"/>
            <a:r>
              <a:rPr lang="en-US" altLang="en-US" noProof="0" dirty="0"/>
              <a:t>Id of associate document and its repository</a:t>
            </a:r>
          </a:p>
          <a:p>
            <a:pPr lvl="2"/>
            <a:endParaRPr lang="en-US" altLang="en-US" noProof="0" dirty="0"/>
          </a:p>
          <a:p>
            <a:r>
              <a:rPr lang="en-US" altLang="en-US" noProof="0" dirty="0"/>
              <a:t>Think</a:t>
            </a:r>
          </a:p>
          <a:p>
            <a:pPr lvl="1"/>
            <a:r>
              <a:rPr lang="en-US" altLang="en-US" noProof="0" dirty="0"/>
              <a:t>Registry 		= Google (index but no data)</a:t>
            </a:r>
          </a:p>
          <a:p>
            <a:pPr lvl="1"/>
            <a:r>
              <a:rPr lang="en-US" altLang="en-US" noProof="0" dirty="0"/>
              <a:t>Repository 	= Webserver (data but no index)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 B Christensen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DC5EC5-A373-4423-9E22-D6CFC734FA95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16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(What is HL7)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HL7 is a standard (complex!) for clinical</a:t>
            </a:r>
            <a:br>
              <a:rPr lang="en-US" altLang="en-US" noProof="0" dirty="0"/>
            </a:br>
            <a:r>
              <a:rPr lang="en-US" altLang="en-US" noProof="0" dirty="0"/>
              <a:t>information storage and exchange.</a:t>
            </a:r>
          </a:p>
          <a:p>
            <a:pPr lvl="1"/>
            <a:r>
              <a:rPr lang="en-US" altLang="en-US" noProof="0" dirty="0"/>
              <a:t>Version 3 loves XML!</a:t>
            </a:r>
          </a:p>
          <a:p>
            <a:r>
              <a:rPr lang="en-US" altLang="en-US" noProof="0" dirty="0"/>
              <a:t>Our version: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H B Christensen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686DB9-5178-489E-8FBC-E773D38C9EAD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1016001"/>
            <a:ext cx="2020888" cy="468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114800" y="1943100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/>
              <a:t>Real version:</a:t>
            </a:r>
          </a:p>
        </p:txBody>
      </p:sp>
      <p:cxnSp>
        <p:nvCxnSpPr>
          <p:cNvPr id="9225" name="Straight Arrow Connector 9"/>
          <p:cNvCxnSpPr>
            <a:cxnSpLocks noChangeShapeType="1"/>
            <a:stCxn id="9224" idx="3"/>
          </p:cNvCxnSpPr>
          <p:nvPr/>
        </p:nvCxnSpPr>
        <p:spPr bwMode="auto">
          <a:xfrm>
            <a:off x="5645988" y="2127766"/>
            <a:ext cx="813550" cy="196334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9" y="2520157"/>
            <a:ext cx="4106092" cy="30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4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noProof="0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Roles involved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TeleObservation</a:t>
            </a:r>
            <a:r>
              <a:rPr lang="en-US" noProof="0" dirty="0"/>
              <a:t>: Represents a measurement</a:t>
            </a:r>
          </a:p>
          <a:p>
            <a:r>
              <a:rPr lang="en-US" noProof="0" dirty="0" err="1"/>
              <a:t>HomeClient</a:t>
            </a:r>
            <a:r>
              <a:rPr lang="en-US" noProof="0" dirty="0"/>
              <a:t>: Responsible for measuring + uploading</a:t>
            </a:r>
          </a:p>
          <a:p>
            <a:r>
              <a:rPr lang="en-US" noProof="0" dirty="0" err="1"/>
              <a:t>TeleMed</a:t>
            </a:r>
            <a:r>
              <a:rPr lang="en-US" noProof="0" dirty="0"/>
              <a:t>: Responsible for storage and queries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6440"/>
            <a:ext cx="6700837" cy="22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2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9533C5-2FB8-42D3-8580-799F9BACC643}"/>
              </a:ext>
            </a:extLst>
          </p:cNvPr>
          <p:cNvSpPr/>
          <p:nvPr/>
        </p:nvSpPr>
        <p:spPr>
          <a:xfrm>
            <a:off x="2362200" y="2201517"/>
            <a:ext cx="2819400" cy="457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BE70F-9663-4EDD-9022-93763A89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78CB-D215-4737-A91C-4FD5FA18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Distributed Computing is the last major SWEA topic</a:t>
            </a:r>
          </a:p>
          <a:p>
            <a:pPr lvl="1"/>
            <a:r>
              <a:rPr lang="da-DK" dirty="0"/>
              <a:t>Our perspective: </a:t>
            </a:r>
            <a:r>
              <a:rPr lang="da-DK" i="1" dirty="0"/>
              <a:t>Programming and Pattern Perspective</a:t>
            </a:r>
          </a:p>
          <a:p>
            <a:endParaRPr lang="da-DK" dirty="0"/>
          </a:p>
          <a:p>
            <a:r>
              <a:rPr lang="da-DK" dirty="0"/>
              <a:t>Curriculum: My second book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Confusion: Looks much the the first…</a:t>
            </a:r>
          </a:p>
          <a:p>
            <a:pPr lvl="1"/>
            <a:endParaRPr lang="da-DK" dirty="0">
              <a:sym typeface="Wingdings" panose="05000000000000000000" pitchFamily="2" charset="2"/>
            </a:endParaRPr>
          </a:p>
          <a:p>
            <a:pPr lvl="1"/>
            <a:r>
              <a:rPr lang="da-DK" dirty="0">
                <a:sym typeface="Wingdings" panose="05000000000000000000" pitchFamily="2" charset="2"/>
              </a:rPr>
              <a:t>Get it from </a:t>
            </a:r>
            <a:r>
              <a:rPr lang="da-DK" b="1" dirty="0">
                <a:sym typeface="Wingdings" panose="05000000000000000000" pitchFamily="2" charset="2"/>
              </a:rPr>
              <a:t>https://leanpub.com/frds</a:t>
            </a:r>
          </a:p>
          <a:p>
            <a:pPr lvl="2"/>
            <a:r>
              <a:rPr lang="da-DK" dirty="0">
                <a:sym typeface="Wingdings" panose="05000000000000000000" pitchFamily="2" charset="2"/>
              </a:rPr>
              <a:t>For the price of a box of </a:t>
            </a:r>
            <a:r>
              <a:rPr lang="da-DK" dirty="0" err="1">
                <a:sym typeface="Wingdings" panose="05000000000000000000" pitchFamily="2" charset="2"/>
              </a:rPr>
              <a:t>beer</a:t>
            </a:r>
            <a:r>
              <a:rPr lang="da-DK" dirty="0">
                <a:sym typeface="Wingdings" panose="05000000000000000000" pitchFamily="2" charset="2"/>
              </a:rPr>
              <a:t>…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Yes, I like pyramids !</a:t>
            </a:r>
            <a:endParaRPr lang="da-DK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88858-1806-41BC-9F0F-0A43FBF3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5DB6E-38C0-4F0F-AC58-906FD518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37C2D-5DC3-4B06-964A-FD1CE0E9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9F41B-A1AA-4A99-8A23-082D2C9A9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90699"/>
            <a:ext cx="2667000" cy="37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/>
              <a:t>Start a server</a:t>
            </a:r>
          </a:p>
          <a:p>
            <a:pPr lvl="1"/>
            <a:r>
              <a:rPr lang="en-US" altLang="en-US" dirty="0" err="1"/>
              <a:t>gradle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serverHttp</a:t>
            </a:r>
            <a:endParaRPr lang="en-US" altLang="en-US" noProof="0" dirty="0"/>
          </a:p>
          <a:p>
            <a:endParaRPr lang="en-US" altLang="en-US" noProof="0" dirty="0"/>
          </a:p>
          <a:p>
            <a:r>
              <a:rPr lang="en-US" altLang="en-US" noProof="0" dirty="0"/>
              <a:t>Send an obs.</a:t>
            </a:r>
          </a:p>
          <a:p>
            <a:pPr lvl="1"/>
            <a:r>
              <a:rPr lang="en-US" altLang="en-US" dirty="0" err="1"/>
              <a:t>gradle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homeHttp</a:t>
            </a:r>
            <a:endParaRPr lang="en-US" altLang="en-US" noProof="0" dirty="0"/>
          </a:p>
          <a:p>
            <a:pPr lvl="1"/>
            <a:r>
              <a:rPr lang="en-US" altLang="en-US" noProof="0" dirty="0"/>
              <a:t>… -</a:t>
            </a:r>
            <a:r>
              <a:rPr lang="en-US" altLang="en-US" dirty="0"/>
              <a:t>P</a:t>
            </a:r>
            <a:r>
              <a:rPr lang="en-US" altLang="en-US" noProof="0" dirty="0"/>
              <a:t>sys=126 -</a:t>
            </a:r>
            <a:r>
              <a:rPr lang="en-US" altLang="en-US" dirty="0"/>
              <a:t>P</a:t>
            </a:r>
            <a:r>
              <a:rPr lang="en-US" altLang="en-US" noProof="0" dirty="0" err="1"/>
              <a:t>dia</a:t>
            </a:r>
            <a:r>
              <a:rPr lang="en-US" altLang="en-US" noProof="0" dirty="0"/>
              <a:t>=70</a:t>
            </a:r>
            <a:br>
              <a:rPr lang="en-US" altLang="en-US" noProof="0" dirty="0"/>
            </a:br>
            <a:r>
              <a:rPr lang="en-US" altLang="en-US" noProof="0" dirty="0"/>
              <a:t>-</a:t>
            </a:r>
            <a:r>
              <a:rPr lang="en-US" altLang="en-US" noProof="0" dirty="0" err="1"/>
              <a:t>Pid</a:t>
            </a:r>
            <a:r>
              <a:rPr lang="en-US" altLang="en-US" noProof="0" dirty="0"/>
              <a:t>=pid17</a:t>
            </a:r>
          </a:p>
          <a:p>
            <a:endParaRPr lang="en-US" altLang="en-US" noProof="0" dirty="0"/>
          </a:p>
          <a:p>
            <a:r>
              <a:rPr lang="en-US" altLang="en-US" noProof="0" dirty="0"/>
              <a:t>GP review in browser</a:t>
            </a:r>
          </a:p>
          <a:p>
            <a:pPr lvl="1"/>
            <a:r>
              <a:rPr lang="en-US" altLang="en-US" noProof="0" dirty="0"/>
              <a:t>http://localhost:4567/bp/pid17</a:t>
            </a: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Demo</a:t>
            </a:r>
          </a:p>
        </p:txBody>
      </p:sp>
      <p:sp>
        <p:nvSpPr>
          <p:cNvPr id="102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EE0DE2-98BD-4042-A98C-58C08FD54F83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424790" y="2644392"/>
            <a:ext cx="842410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da-DK" dirty="0"/>
              <a:t>Story 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4621768"/>
            <a:ext cx="842410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da-DK" dirty="0"/>
              <a:t>Story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73543-4081-457F-A754-FC9F9477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44" y="632867"/>
            <a:ext cx="2497936" cy="1609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669527-E964-4C7A-9922-EADFB371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36" y="1073101"/>
            <a:ext cx="3915968" cy="1928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49410-8CFF-4DF1-9321-E8A42E7F6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612937"/>
            <a:ext cx="2819400" cy="299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7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Source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572000" cy="4318000"/>
          </a:xfrm>
        </p:spPr>
        <p:txBody>
          <a:bodyPr/>
          <a:lstStyle/>
          <a:p>
            <a:r>
              <a:rPr lang="en-US" noProof="0" dirty="0"/>
              <a:t>The source code is open source at</a:t>
            </a:r>
          </a:p>
          <a:p>
            <a:pPr lvl="1"/>
            <a:r>
              <a:rPr lang="en-US" dirty="0">
                <a:hlinkClick r:id="rId2"/>
              </a:rPr>
              <a:t>https://bitbucket.org/henrikbaerbak/broker/</a:t>
            </a:r>
            <a:endParaRPr lang="en-US" dirty="0"/>
          </a:p>
          <a:p>
            <a:pPr lvl="1"/>
            <a:r>
              <a:rPr lang="en-US" noProof="0" dirty="0"/>
              <a:t>Download or Fork</a:t>
            </a:r>
          </a:p>
          <a:p>
            <a:pPr lvl="1"/>
            <a:endParaRPr lang="en-US" dirty="0"/>
          </a:p>
          <a:p>
            <a:r>
              <a:rPr lang="en-US" b="1" i="1" noProof="0" dirty="0"/>
              <a:t>You will want its code to learn the Broker pattern</a:t>
            </a:r>
            <a:r>
              <a:rPr lang="en-US" b="1" noProof="0" dirty="0"/>
              <a:t>…</a:t>
            </a:r>
          </a:p>
          <a:p>
            <a:pPr lvl="1"/>
            <a:r>
              <a:rPr lang="en-US" noProof="0" dirty="0"/>
              <a:t>But your </a:t>
            </a:r>
            <a:r>
              <a:rPr lang="en-US" noProof="0" dirty="0" err="1"/>
              <a:t>HotStone</a:t>
            </a:r>
            <a:r>
              <a:rPr lang="en-US" noProof="0" dirty="0"/>
              <a:t> mandatory</a:t>
            </a:r>
            <a:br>
              <a:rPr lang="en-US" noProof="0" dirty="0"/>
            </a:br>
            <a:r>
              <a:rPr lang="en-US" noProof="0" dirty="0"/>
              <a:t>only needs to fetch the Broker library using </a:t>
            </a:r>
            <a:r>
              <a:rPr lang="en-US" noProof="0" dirty="0" err="1"/>
              <a:t>gradle</a:t>
            </a:r>
            <a:r>
              <a:rPr lang="en-US" noProof="0" dirty="0"/>
              <a:t>…</a:t>
            </a:r>
          </a:p>
          <a:p>
            <a:pPr lvl="2"/>
            <a:r>
              <a:rPr lang="en-US" dirty="0"/>
              <a:t>As with</a:t>
            </a:r>
            <a:r>
              <a:rPr lang="en-DK" dirty="0"/>
              <a:t> the</a:t>
            </a:r>
            <a:r>
              <a:rPr lang="en-US" dirty="0"/>
              <a:t> </a:t>
            </a:r>
            <a:r>
              <a:rPr lang="en-US" dirty="0" err="1"/>
              <a:t>MiniDraw</a:t>
            </a:r>
            <a:r>
              <a:rPr lang="en-US" dirty="0"/>
              <a:t> library</a:t>
            </a:r>
            <a:endParaRPr lang="en-US" noProof="0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7146D-3514-4AED-BCC4-0EAA3EE7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04256"/>
            <a:ext cx="3861652" cy="4186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7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Source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343400" cy="4318000"/>
          </a:xfrm>
        </p:spPr>
        <p:txBody>
          <a:bodyPr/>
          <a:lstStyle/>
          <a:p>
            <a:r>
              <a:rPr lang="en-US" noProof="0" dirty="0"/>
              <a:t>Subprojects</a:t>
            </a:r>
          </a:p>
          <a:p>
            <a:pPr lvl="1"/>
            <a:r>
              <a:rPr lang="en-US" i="1" dirty="0"/>
              <a:t>Broker</a:t>
            </a:r>
            <a:r>
              <a:rPr lang="en-US" dirty="0"/>
              <a:t>: Core roles + default implementation of </a:t>
            </a:r>
            <a:r>
              <a:rPr lang="en-US" i="1" dirty="0"/>
              <a:t>some</a:t>
            </a:r>
            <a:endParaRPr lang="en-US" dirty="0"/>
          </a:p>
          <a:p>
            <a:pPr lvl="1"/>
            <a:endParaRPr lang="en-US" i="1" noProof="0" dirty="0"/>
          </a:p>
          <a:p>
            <a:pPr lvl="1"/>
            <a:r>
              <a:rPr lang="en-US" i="1" dirty="0" err="1"/>
              <a:t>TeleMed</a:t>
            </a:r>
            <a:r>
              <a:rPr lang="en-US" i="1" dirty="0"/>
              <a:t>:</a:t>
            </a:r>
            <a:r>
              <a:rPr lang="en-US" dirty="0"/>
              <a:t> The </a:t>
            </a:r>
            <a:r>
              <a:rPr lang="en-US" dirty="0" err="1"/>
              <a:t>TeleMed</a:t>
            </a:r>
            <a:r>
              <a:rPr lang="en-US" dirty="0"/>
              <a:t> code including tests of </a:t>
            </a:r>
            <a:r>
              <a:rPr lang="en-US" i="1" dirty="0"/>
              <a:t>broker</a:t>
            </a:r>
            <a:r>
              <a:rPr lang="en-US" dirty="0"/>
              <a:t> code</a:t>
            </a:r>
          </a:p>
          <a:p>
            <a:pPr lvl="1"/>
            <a:endParaRPr lang="en-US" i="1" noProof="0" dirty="0"/>
          </a:p>
          <a:p>
            <a:pPr lvl="1"/>
            <a:r>
              <a:rPr lang="en-US" i="1" noProof="0" dirty="0"/>
              <a:t>Others: </a:t>
            </a:r>
            <a:r>
              <a:rPr lang="en-US" noProof="0" dirty="0"/>
              <a:t>We will return to these </a:t>
            </a:r>
            <a:r>
              <a:rPr lang="en-US" dirty="0"/>
              <a:t>next</a:t>
            </a:r>
            <a:r>
              <a:rPr lang="en-US" noProof="0" dirty="0"/>
              <a:t>…</a:t>
            </a:r>
            <a:endParaRPr lang="en-US" i="1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7B659-5F37-4DDC-B7CE-A2058B397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54" y="914400"/>
            <a:ext cx="3649346" cy="384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6796DC-692E-4160-B992-98253268C95D}"/>
              </a:ext>
            </a:extLst>
          </p:cNvPr>
          <p:cNvCxnSpPr/>
          <p:nvPr/>
        </p:nvCxnSpPr>
        <p:spPr bwMode="auto">
          <a:xfrm>
            <a:off x="4572000" y="2857500"/>
            <a:ext cx="541654" cy="4572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0B8DF4-B8D1-48E5-8C6F-905A60742AB9}"/>
              </a:ext>
            </a:extLst>
          </p:cNvPr>
          <p:cNvCxnSpPr>
            <a:cxnSpLocks/>
          </p:cNvCxnSpPr>
          <p:nvPr/>
        </p:nvCxnSpPr>
        <p:spPr bwMode="auto">
          <a:xfrm>
            <a:off x="4106546" y="1790700"/>
            <a:ext cx="1007108" cy="3810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4CC44C-0357-CEB5-5BB0-341244814E6B}"/>
              </a:ext>
            </a:extLst>
          </p:cNvPr>
          <p:cNvSpPr/>
          <p:nvPr/>
        </p:nvSpPr>
        <p:spPr>
          <a:xfrm>
            <a:off x="5113654" y="3238500"/>
            <a:ext cx="3573146" cy="3810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68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Issues in Distribution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Why is it hard?</a:t>
            </a:r>
          </a:p>
        </p:txBody>
      </p:sp>
    </p:spTree>
    <p:extLst>
      <p:ext uri="{BB962C8B-B14F-4D97-AF65-F5344CB8AC3E}">
        <p14:creationId xmlns:p14="http://schemas.microsoft.com/office/powerpoint/2010/main" val="2480163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 guys like me like to code: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Which is then something like this on the client: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409700"/>
            <a:ext cx="7096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757613"/>
            <a:ext cx="6781800" cy="145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234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However - networks </a:t>
            </a:r>
            <a:r>
              <a:rPr lang="en-US" i="1" noProof="0" dirty="0"/>
              <a:t>only support two </a:t>
            </a:r>
            <a:r>
              <a:rPr lang="en-US" i="1" noProof="0" dirty="0" err="1"/>
              <a:t>asynch</a:t>
            </a:r>
            <a:r>
              <a:rPr lang="en-US" i="1" noProof="0" dirty="0"/>
              <a:t> functions!</a:t>
            </a:r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noProof="0" dirty="0"/>
              <a:t>Which is </a:t>
            </a:r>
            <a:r>
              <a:rPr lang="en-US" i="1" noProof="0" dirty="0"/>
              <a:t>not</a:t>
            </a:r>
            <a:r>
              <a:rPr lang="en-US" noProof="0" dirty="0"/>
              <a:t> exactly the same 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85900"/>
            <a:ext cx="7581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933700"/>
            <a:ext cx="838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5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Issues (at least!)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Send/receive is a too low level</a:t>
            </a:r>
            <a:br>
              <a:rPr lang="en-US" noProof="0" dirty="0"/>
            </a:br>
            <a:r>
              <a:rPr lang="en-US" noProof="0" dirty="0"/>
              <a:t>programming model</a:t>
            </a:r>
          </a:p>
          <a:p>
            <a:r>
              <a:rPr lang="en-US" noProof="0" dirty="0"/>
              <a:t>Send() does not wait for a reply from server (</a:t>
            </a:r>
            <a:r>
              <a:rPr lang="en-US" noProof="0" dirty="0" err="1"/>
              <a:t>Asynch</a:t>
            </a:r>
            <a:r>
              <a:rPr lang="en-US" noProof="0" dirty="0"/>
              <a:t>)</a:t>
            </a:r>
          </a:p>
          <a:p>
            <a:r>
              <a:rPr lang="en-US" noProof="0" dirty="0"/>
              <a:t>Reference to object on </a:t>
            </a:r>
            <a:r>
              <a:rPr lang="en-US" i="1" noProof="0" dirty="0"/>
              <a:t>my </a:t>
            </a:r>
            <a:r>
              <a:rPr lang="en-US" noProof="0" dirty="0"/>
              <a:t>machine does not make sense on </a:t>
            </a:r>
            <a:r>
              <a:rPr lang="en-US" i="1" noProof="0" dirty="0"/>
              <a:t>remote</a:t>
            </a:r>
            <a:r>
              <a:rPr lang="en-US" noProof="0" dirty="0"/>
              <a:t> computer (memory address)</a:t>
            </a:r>
          </a:p>
          <a:p>
            <a:r>
              <a:rPr lang="en-US" noProof="0" dirty="0"/>
              <a:t>Networks does not transfer objects, just bits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are slow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and </a:t>
            </a:r>
            <a:r>
              <a:rPr lang="en-DK" noProof="0" dirty="0">
                <a:solidFill>
                  <a:srgbClr val="C00000"/>
                </a:solidFill>
              </a:rPr>
              <a:t>r</a:t>
            </a:r>
            <a:r>
              <a:rPr lang="en-US" noProof="0" dirty="0">
                <a:solidFill>
                  <a:srgbClr val="C00000"/>
                </a:solidFill>
              </a:rPr>
              <a:t>emote computers may fail</a:t>
            </a:r>
          </a:p>
          <a:p>
            <a:r>
              <a:rPr lang="en-US" noProof="0" dirty="0">
                <a:solidFill>
                  <a:srgbClr val="C00000"/>
                </a:solidFill>
              </a:rPr>
              <a:t>Networks are insecure, others may pick up our data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952500"/>
            <a:ext cx="3876675" cy="8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4762500"/>
            <a:ext cx="78486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Architectural</a:t>
            </a:r>
            <a:r>
              <a:rPr lang="da-DK" dirty="0"/>
              <a:t> </a:t>
            </a:r>
            <a:r>
              <a:rPr lang="da-DK" dirty="0" err="1"/>
              <a:t>Issues</a:t>
            </a:r>
            <a:r>
              <a:rPr lang="da-DK" dirty="0"/>
              <a:t>: Not SWEA </a:t>
            </a:r>
            <a:r>
              <a:rPr lang="da-DK" dirty="0" err="1"/>
              <a:t>stuff</a:t>
            </a:r>
            <a:r>
              <a:rPr lang="da-DK" dirty="0"/>
              <a:t>. </a:t>
            </a:r>
            <a:r>
              <a:rPr lang="da-DK" sz="1200" dirty="0"/>
              <a:t>(</a:t>
            </a:r>
            <a:r>
              <a:rPr lang="da-DK" sz="1200" dirty="0" err="1"/>
              <a:t>Follow</a:t>
            </a:r>
            <a:r>
              <a:rPr lang="da-DK" sz="1200" dirty="0"/>
              <a:t> </a:t>
            </a:r>
            <a:r>
              <a:rPr lang="da-DK" sz="1200" dirty="0" err="1"/>
              <a:t>my</a:t>
            </a:r>
            <a:r>
              <a:rPr lang="da-DK" sz="1200" dirty="0"/>
              <a:t> EVU </a:t>
            </a:r>
            <a:r>
              <a:rPr lang="da-DK" sz="1200" dirty="0" err="1"/>
              <a:t>course</a:t>
            </a:r>
            <a:r>
              <a:rPr lang="da-DK" sz="1200" dirty="0"/>
              <a:t> </a:t>
            </a:r>
            <a:r>
              <a:rPr lang="da-DK" sz="1200" dirty="0" err="1"/>
              <a:t>once</a:t>
            </a:r>
            <a:r>
              <a:rPr lang="da-DK" sz="1200" dirty="0"/>
              <a:t> </a:t>
            </a:r>
            <a:r>
              <a:rPr lang="da-DK" sz="1200" dirty="0" err="1"/>
              <a:t>you</a:t>
            </a:r>
            <a:r>
              <a:rPr lang="da-DK" sz="1200" dirty="0"/>
              <a:t> </a:t>
            </a:r>
            <a:r>
              <a:rPr lang="da-DK" sz="1200" dirty="0" err="1"/>
              <a:t>are</a:t>
            </a:r>
            <a:r>
              <a:rPr lang="da-DK" sz="1200" dirty="0"/>
              <a:t> in a job </a:t>
            </a:r>
            <a:r>
              <a:rPr lang="da-DK" sz="1200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57975" y="38481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Performance QA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10375" y="34671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Availability</a:t>
            </a:r>
            <a:r>
              <a:rPr lang="da-DK" dirty="0"/>
              <a:t> QA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3009900"/>
            <a:ext cx="22098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75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D379-1BA3-4925-AFE9-AFCB24A5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AA51-5F3E-4940-999E-B00D7B14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Just how much slower is a network call compared to a local in-JVM memory call?</a:t>
            </a:r>
            <a:r>
              <a:rPr lang="en-DK" dirty="0"/>
              <a:t> Time for </a:t>
            </a:r>
            <a:r>
              <a:rPr lang="en-DK"/>
              <a:t>10.000 uploads...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Imagine that your next trip to the supermarket for a soda was 275 times slower???</a:t>
            </a:r>
          </a:p>
          <a:p>
            <a:pPr lvl="1"/>
            <a:r>
              <a:rPr lang="da-DK" dirty="0"/>
              <a:t>10 minutes walk versus 46,8 hours walking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18E11-A75D-43D3-9FE2-99C1A539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BB91C-79ED-4150-A67C-7A6BFADE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C047-D3D4-4032-BEBE-894351B2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8AAEE-21F4-4D97-9A80-3DDC8163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24" y="1943100"/>
            <a:ext cx="6177151" cy="1973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4E2E0-4683-4B4D-9DDD-39C53C544C28}"/>
              </a:ext>
            </a:extLst>
          </p:cNvPr>
          <p:cNvSpPr/>
          <p:nvPr/>
        </p:nvSpPr>
        <p:spPr>
          <a:xfrm>
            <a:off x="6614160" y="3253740"/>
            <a:ext cx="838200" cy="5598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951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Elements of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 the ‘happy path’, we need to</a:t>
            </a:r>
          </a:p>
          <a:p>
            <a:pPr lvl="1"/>
            <a:r>
              <a:rPr lang="en-US" noProof="0" dirty="0"/>
              <a:t>Make the </a:t>
            </a:r>
            <a:r>
              <a:rPr lang="en-US" noProof="0" dirty="0" err="1"/>
              <a:t>HomeClient</a:t>
            </a:r>
            <a:r>
              <a:rPr lang="en-US" noProof="0" dirty="0"/>
              <a:t> invoke a synchronous method call on a remote </a:t>
            </a:r>
            <a:r>
              <a:rPr lang="en-US" noProof="0" dirty="0" err="1"/>
              <a:t>TeleMed</a:t>
            </a:r>
            <a:r>
              <a:rPr lang="en-US" noProof="0" dirty="0"/>
              <a:t> object using only network send/receive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Keep our OO programming model: </a:t>
            </a:r>
            <a:r>
              <a:rPr lang="en-US" i="1" noProof="0" dirty="0" err="1"/>
              <a:t>telemed.processAndStore</a:t>
            </a:r>
            <a:r>
              <a:rPr lang="en-US" i="1" noProof="0" dirty="0"/>
              <a:t>(to);</a:t>
            </a:r>
          </a:p>
          <a:p>
            <a:pPr lvl="2"/>
            <a:r>
              <a:rPr lang="en-US" i="1" noProof="0" dirty="0"/>
              <a:t>That is invoke specific method on remote object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Convert </a:t>
            </a:r>
            <a:r>
              <a:rPr lang="en-US" noProof="0" dirty="0" err="1"/>
              <a:t>TeleObservation</a:t>
            </a:r>
            <a:r>
              <a:rPr lang="en-US" noProof="0" dirty="0"/>
              <a:t> object into bits to send it, and convert it back again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Locate the remote </a:t>
            </a:r>
            <a:r>
              <a:rPr lang="en-US" noProof="0" dirty="0" err="1"/>
              <a:t>TeleMed</a:t>
            </a:r>
            <a:r>
              <a:rPr lang="en-US" noProof="0" dirty="0"/>
              <a:t> object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Elements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Solutions are</a:t>
            </a:r>
          </a:p>
          <a:p>
            <a:pPr lvl="1"/>
            <a:r>
              <a:rPr lang="en-US" noProof="0" dirty="0"/>
              <a:t>Request/Reply Protocol</a:t>
            </a:r>
          </a:p>
          <a:p>
            <a:pPr lvl="2"/>
            <a:r>
              <a:rPr lang="en-US" noProof="0" dirty="0"/>
              <a:t>Simulate synchronous call (solves (partly) concurrency issue)</a:t>
            </a:r>
          </a:p>
          <a:p>
            <a:pPr lvl="1"/>
            <a:r>
              <a:rPr lang="en-US" noProof="0" dirty="0"/>
              <a:t>Marshalling</a:t>
            </a:r>
          </a:p>
          <a:p>
            <a:pPr lvl="2"/>
            <a:r>
              <a:rPr lang="en-US" noProof="0" dirty="0"/>
              <a:t>Packing objects into bits and back (solves data issue)</a:t>
            </a:r>
          </a:p>
          <a:p>
            <a:pPr lvl="1"/>
            <a:r>
              <a:rPr lang="en-US" noProof="0" dirty="0"/>
              <a:t>Proxy Pattern</a:t>
            </a:r>
          </a:p>
          <a:p>
            <a:pPr lvl="2"/>
            <a:r>
              <a:rPr lang="en-US" noProof="0" dirty="0"/>
              <a:t>Simulate method call on client (solves programming model issue)</a:t>
            </a:r>
          </a:p>
          <a:p>
            <a:pPr lvl="1"/>
            <a:r>
              <a:rPr lang="en-US" noProof="0" dirty="0"/>
              <a:t>Naming Systems</a:t>
            </a:r>
          </a:p>
          <a:p>
            <a:pPr lvl="2"/>
            <a:r>
              <a:rPr lang="en-US" noProof="0" dirty="0"/>
              <a:t>Use a registry/name service (solves remote location issue)</a:t>
            </a:r>
          </a:p>
          <a:p>
            <a:r>
              <a:rPr lang="en-US" dirty="0"/>
              <a:t>Bundled together these constitute</a:t>
            </a:r>
          </a:p>
          <a:p>
            <a:pPr lvl="1"/>
            <a:r>
              <a:rPr lang="en-US" noProof="0" dirty="0"/>
              <a:t>The </a:t>
            </a:r>
            <a:r>
              <a:rPr lang="en-US" b="1" noProof="0" dirty="0"/>
              <a:t>Broker</a:t>
            </a:r>
            <a:r>
              <a:rPr lang="en-US" noProof="0" dirty="0"/>
              <a:t>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Distributed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Why?</a:t>
            </a:r>
          </a:p>
          <a:p>
            <a:pPr lvl="1"/>
            <a:r>
              <a:rPr lang="en-US" noProof="0" dirty="0"/>
              <a:t>To speed up computation</a:t>
            </a:r>
          </a:p>
          <a:p>
            <a:pPr lvl="2"/>
            <a:r>
              <a:rPr lang="en-US" noProof="0" dirty="0"/>
              <a:t>Google search, </a:t>
            </a:r>
            <a:r>
              <a:rPr lang="en-US" dirty="0"/>
              <a:t>machine learning, </a:t>
            </a:r>
            <a:r>
              <a:rPr lang="en-US" noProof="0" dirty="0"/>
              <a:t>and (a few) other cases</a:t>
            </a:r>
            <a:endParaRPr lang="en-DK" noProof="0" dirty="0"/>
          </a:p>
          <a:p>
            <a:pPr lvl="1"/>
            <a:endParaRPr lang="en-US" noProof="0" dirty="0"/>
          </a:p>
          <a:p>
            <a:pPr lvl="1"/>
            <a:r>
              <a:rPr lang="en-US" b="1" i="1" noProof="0" dirty="0"/>
              <a:t>To share information</a:t>
            </a:r>
          </a:p>
          <a:p>
            <a:pPr lvl="2"/>
            <a:r>
              <a:rPr lang="en-US" noProof="0" dirty="0"/>
              <a:t>Everything else! (Slight exaggeration!)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4900"/>
            <a:ext cx="7105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43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Request/Reply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2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Known from every WWW access you have ever made…</a:t>
            </a:r>
          </a:p>
          <a:p>
            <a:pPr lvl="1"/>
            <a:r>
              <a:rPr lang="en-US" dirty="0"/>
              <a:t>Firefox will </a:t>
            </a:r>
            <a:r>
              <a:rPr lang="en-US" i="1" dirty="0"/>
              <a:t>block</a:t>
            </a:r>
            <a:r>
              <a:rPr lang="en-US" dirty="0"/>
              <a:t> until a web page has been received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500"/>
            <a:ext cx="6991350" cy="183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349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76300"/>
            <a:ext cx="5057775" cy="34013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Pairing Send/Receives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Client does</a:t>
            </a:r>
          </a:p>
          <a:p>
            <a:pPr lvl="1"/>
            <a:r>
              <a:rPr lang="en-US" noProof="0" dirty="0"/>
              <a:t>Send() and</a:t>
            </a:r>
            <a:br>
              <a:rPr lang="en-US" noProof="0" dirty="0"/>
            </a:br>
            <a:r>
              <a:rPr lang="en-US" noProof="0" dirty="0"/>
              <a:t>receive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Server does</a:t>
            </a:r>
          </a:p>
          <a:p>
            <a:pPr lvl="1"/>
            <a:r>
              <a:rPr lang="en-US" noProof="0" dirty="0"/>
              <a:t>Receive() and</a:t>
            </a:r>
            <a:br>
              <a:rPr lang="en-US" noProof="0" dirty="0"/>
            </a:br>
            <a:r>
              <a:rPr lang="en-US" noProof="0" dirty="0"/>
              <a:t>send()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Roles</a:t>
            </a:r>
          </a:p>
          <a:p>
            <a:pPr lvl="1"/>
            <a:r>
              <a:rPr lang="en-US" noProof="0" dirty="0"/>
              <a:t>Client is </a:t>
            </a:r>
            <a:r>
              <a:rPr lang="en-US" i="1" noProof="0" dirty="0"/>
              <a:t>active</a:t>
            </a:r>
            <a:r>
              <a:rPr lang="en-US" noProof="0" dirty="0"/>
              <a:t> – initiate action</a:t>
            </a:r>
          </a:p>
          <a:p>
            <a:pPr lvl="1"/>
            <a:r>
              <a:rPr lang="en-US" noProof="0" dirty="0"/>
              <a:t>Server is </a:t>
            </a:r>
            <a:r>
              <a:rPr lang="en-US" i="1" noProof="0" dirty="0"/>
              <a:t>reactive</a:t>
            </a:r>
            <a:r>
              <a:rPr lang="en-US" noProof="0" dirty="0"/>
              <a:t> – awaits actions and then reacts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Marshalling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Or Serialization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0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43F85-B4FF-4157-9C19-0378C33C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9" y="1714500"/>
            <a:ext cx="7692301" cy="20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6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Two Basic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There are two approaches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Binary formats</a:t>
            </a:r>
          </a:p>
          <a:p>
            <a:pPr lvl="2"/>
            <a:r>
              <a:rPr lang="en-US" noProof="0" dirty="0"/>
              <a:t>Google </a:t>
            </a:r>
            <a:r>
              <a:rPr lang="en-US" noProof="0" dirty="0" err="1"/>
              <a:t>ProtoBuf</a:t>
            </a:r>
            <a:r>
              <a:rPr lang="en-US" noProof="0" dirty="0"/>
              <a:t>, proprietary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Textual formats</a:t>
            </a:r>
          </a:p>
          <a:p>
            <a:pPr lvl="2"/>
            <a:r>
              <a:rPr lang="en-US" noProof="0" dirty="0"/>
              <a:t>XML, JSON, proprietary</a:t>
            </a:r>
          </a:p>
          <a:p>
            <a:endParaRPr lang="en-US" noProof="0" dirty="0"/>
          </a:p>
          <a:p>
            <a:r>
              <a:rPr lang="en-US" noProof="0" dirty="0"/>
              <a:t>Exercise: Costs? Benefits?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64" y="1889342"/>
            <a:ext cx="3096922" cy="8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82315" y="1257300"/>
            <a:ext cx="2294885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JSON  </a:t>
            </a:r>
            <a:r>
              <a:rPr lang="da-DK" dirty="0" err="1"/>
              <a:t>blood</a:t>
            </a:r>
            <a:r>
              <a:rPr lang="da-DK" dirty="0"/>
              <a:t>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92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we need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As we can send only bits, we also need to marshal information about the method and object id!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0700"/>
            <a:ext cx="53948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46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Marshalling is fine for primitive datatypes (</a:t>
            </a:r>
            <a:r>
              <a:rPr lang="en-US" noProof="0" dirty="0" err="1"/>
              <a:t>int</a:t>
            </a:r>
            <a:r>
              <a:rPr lang="en-US" noProof="0" dirty="0"/>
              <a:t>, double, char, array, …) but…</a:t>
            </a:r>
          </a:p>
          <a:p>
            <a:endParaRPr lang="en-US" noProof="0" dirty="0"/>
          </a:p>
          <a:p>
            <a:r>
              <a:rPr lang="en-US" noProof="0" dirty="0"/>
              <a:t>What about </a:t>
            </a:r>
            <a:r>
              <a:rPr lang="en-US" i="1" noProof="0" dirty="0"/>
              <a:t>object references?</a:t>
            </a:r>
          </a:p>
          <a:p>
            <a:pPr lvl="1"/>
            <a:r>
              <a:rPr lang="en-US" i="1" noProof="0" dirty="0" err="1"/>
              <a:t>inventory.addCustomer</a:t>
            </a:r>
            <a:r>
              <a:rPr lang="en-US" i="1" noProof="0" dirty="0"/>
              <a:t>(c)		where c is Customer object?</a:t>
            </a:r>
          </a:p>
          <a:p>
            <a:pPr lvl="1"/>
            <a:endParaRPr lang="en-US" i="1" noProof="0" dirty="0"/>
          </a:p>
          <a:p>
            <a:pPr lvl="1"/>
            <a:r>
              <a:rPr lang="en-US" i="1" dirty="0"/>
              <a:t>Issue: the ‘c’ is an object reference but how to a use ‘c’ on the client if the object is located on the server?</a:t>
            </a:r>
          </a:p>
          <a:p>
            <a:pPr lvl="1"/>
            <a:endParaRPr lang="en-US" i="1" dirty="0"/>
          </a:p>
          <a:p>
            <a:r>
              <a:rPr lang="en-US" dirty="0"/>
              <a:t>Actually, it sort of depends on </a:t>
            </a:r>
            <a:r>
              <a:rPr lang="en-US" i="1" dirty="0"/>
              <a:t>parameter passing…</a:t>
            </a:r>
          </a:p>
          <a:p>
            <a:pPr lvl="1"/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3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Parameter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dirty="0"/>
              <a:t>Pass by reference</a:t>
            </a:r>
            <a:endParaRPr lang="en-US" noProof="0" dirty="0"/>
          </a:p>
          <a:p>
            <a:pPr lvl="1"/>
            <a:r>
              <a:rPr lang="en-US" noProof="0" dirty="0"/>
              <a:t>The Java style for all </a:t>
            </a:r>
            <a:r>
              <a:rPr lang="en-US" i="1" noProof="0" dirty="0"/>
              <a:t>object types</a:t>
            </a:r>
            <a:r>
              <a:rPr lang="en-US" noProof="0" dirty="0"/>
              <a:t> </a:t>
            </a:r>
          </a:p>
          <a:p>
            <a:pPr lvl="1"/>
            <a:r>
              <a:rPr lang="en-US" i="1" noProof="0" dirty="0"/>
              <a:t>You do not get the Customer value, you get a </a:t>
            </a:r>
            <a:r>
              <a:rPr lang="en-US" b="1" i="1" noProof="0" dirty="0"/>
              <a:t>reference</a:t>
            </a:r>
            <a:r>
              <a:rPr lang="en-US" i="1" noProof="0" dirty="0"/>
              <a:t> to it!</a:t>
            </a:r>
          </a:p>
          <a:p>
            <a:pPr lvl="1"/>
            <a:r>
              <a:rPr lang="en-US" noProof="0" dirty="0"/>
              <a:t>public void </a:t>
            </a:r>
            <a:r>
              <a:rPr lang="en-US" noProof="0" dirty="0" err="1"/>
              <a:t>addCustomer</a:t>
            </a:r>
            <a:r>
              <a:rPr lang="en-US" noProof="0" dirty="0"/>
              <a:t>(Customer c);</a:t>
            </a:r>
          </a:p>
          <a:p>
            <a:pPr lvl="2"/>
            <a:r>
              <a:rPr lang="en-US" dirty="0"/>
              <a:t>(‘c’ is a </a:t>
            </a:r>
            <a:r>
              <a:rPr lang="en-US" i="1" dirty="0"/>
              <a:t>reference</a:t>
            </a:r>
            <a:r>
              <a:rPr lang="en-US" dirty="0"/>
              <a:t> to data, not the data themselves)</a:t>
            </a:r>
            <a:endParaRPr lang="en-US" noProof="0" dirty="0"/>
          </a:p>
          <a:p>
            <a:endParaRPr lang="en-US" b="1" noProof="0" dirty="0"/>
          </a:p>
          <a:p>
            <a:r>
              <a:rPr lang="en-US" b="1" noProof="0" dirty="0"/>
              <a:t>Pass by value</a:t>
            </a:r>
          </a:p>
          <a:p>
            <a:pPr lvl="1"/>
            <a:r>
              <a:rPr lang="en-US" noProof="0" dirty="0"/>
              <a:t>Java does this for </a:t>
            </a:r>
            <a:r>
              <a:rPr lang="en-US" i="1" noProof="0" dirty="0"/>
              <a:t>primitive</a:t>
            </a:r>
            <a:r>
              <a:rPr lang="en-US" noProof="0" dirty="0"/>
              <a:t> </a:t>
            </a:r>
            <a:r>
              <a:rPr lang="en-US" i="1" noProof="0" dirty="0"/>
              <a:t>types</a:t>
            </a:r>
            <a:r>
              <a:rPr lang="en-US" noProof="0" dirty="0"/>
              <a:t>, like int and double</a:t>
            </a:r>
          </a:p>
          <a:p>
            <a:pPr lvl="1"/>
            <a:r>
              <a:rPr lang="en-US" noProof="0" dirty="0"/>
              <a:t>You do get the </a:t>
            </a:r>
            <a:r>
              <a:rPr lang="en-US" b="1" noProof="0" dirty="0"/>
              <a:t>value</a:t>
            </a:r>
            <a:r>
              <a:rPr lang="en-US" noProof="0" dirty="0"/>
              <a:t> itself</a:t>
            </a:r>
          </a:p>
          <a:p>
            <a:pPr lvl="1"/>
            <a:r>
              <a:rPr lang="en-US" noProof="0" dirty="0"/>
              <a:t>public void deposit(double amount);</a:t>
            </a:r>
          </a:p>
          <a:p>
            <a:pPr lvl="2"/>
            <a:r>
              <a:rPr lang="en-US" dirty="0"/>
              <a:t>(‘amount’ </a:t>
            </a:r>
            <a:r>
              <a:rPr lang="en-US" i="1" dirty="0"/>
              <a:t>is</a:t>
            </a:r>
            <a:r>
              <a:rPr lang="en-US" dirty="0"/>
              <a:t> the data (a copy of the value passed))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2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B83A-FF13-BB49-4AE5-974F2E32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2019-9D63-5CCD-D9A5-6EC43F41D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</a:t>
            </a:r>
            <a:r>
              <a:rPr lang="en-US" dirty="0" err="1"/>
              <a:t>HotStone</a:t>
            </a:r>
            <a:r>
              <a:rPr lang="en-US" dirty="0"/>
              <a:t> Card</a:t>
            </a:r>
          </a:p>
          <a:p>
            <a:pPr lvl="1"/>
            <a:r>
              <a:rPr lang="en-US" dirty="0"/>
              <a:t>Card c = new Card(Findus, “</a:t>
            </a:r>
            <a:r>
              <a:rPr lang="en-DK" dirty="0"/>
              <a:t>Tres</a:t>
            </a:r>
            <a:r>
              <a:rPr lang="en-US" dirty="0"/>
              <a:t>”, </a:t>
            </a:r>
            <a:r>
              <a:rPr lang="en-DK" dirty="0"/>
              <a:t>3</a:t>
            </a:r>
            <a:r>
              <a:rPr lang="en-US" dirty="0"/>
              <a:t>, </a:t>
            </a:r>
            <a:r>
              <a:rPr lang="en-DK" dirty="0"/>
              <a:t>3</a:t>
            </a:r>
            <a:r>
              <a:rPr lang="en-US" dirty="0"/>
              <a:t>, </a:t>
            </a:r>
            <a:r>
              <a:rPr lang="en-DK" dirty="0"/>
              <a:t>3</a:t>
            </a:r>
            <a:r>
              <a:rPr lang="en-US" dirty="0"/>
              <a:t>);</a:t>
            </a:r>
          </a:p>
          <a:p>
            <a:pPr lvl="1"/>
            <a:r>
              <a:rPr lang="en-US" i="1" dirty="0"/>
              <a:t>Now ‘c’ is a reference </a:t>
            </a:r>
            <a:r>
              <a:rPr lang="en-DK" i="1" dirty="0"/>
              <a:t>(pointer) </a:t>
            </a:r>
            <a:r>
              <a:rPr lang="en-US" i="1" dirty="0"/>
              <a:t>to some data in memory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37BE0-9225-B2BD-91DB-E573A3A3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93207-E787-D673-EE12-FEB5F812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B3D9F-32C1-3634-D878-FE05D3A2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64D1D-50C8-2783-0024-A77DA260FAF0}"/>
              </a:ext>
            </a:extLst>
          </p:cNvPr>
          <p:cNvSpPr/>
          <p:nvPr/>
        </p:nvSpPr>
        <p:spPr>
          <a:xfrm>
            <a:off x="5943600" y="3115044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Findus</a:t>
            </a:r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B82755-16E7-4FA0-3CDE-9F3B53628805}"/>
              </a:ext>
            </a:extLst>
          </p:cNvPr>
          <p:cNvSpPr/>
          <p:nvPr/>
        </p:nvSpPr>
        <p:spPr>
          <a:xfrm>
            <a:off x="5943600" y="3419844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C523A-957B-FD6D-AC8A-7BB6492CC5CD}"/>
              </a:ext>
            </a:extLst>
          </p:cNvPr>
          <p:cNvSpPr/>
          <p:nvPr/>
        </p:nvSpPr>
        <p:spPr>
          <a:xfrm>
            <a:off x="5943600" y="3724644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D524AD-586B-DAEC-3047-AD119A170489}"/>
              </a:ext>
            </a:extLst>
          </p:cNvPr>
          <p:cNvSpPr/>
          <p:nvPr/>
        </p:nvSpPr>
        <p:spPr>
          <a:xfrm>
            <a:off x="5943600" y="4014972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4E1499-464E-ECD0-ABED-80B0A5C28866}"/>
              </a:ext>
            </a:extLst>
          </p:cNvPr>
          <p:cNvSpPr/>
          <p:nvPr/>
        </p:nvSpPr>
        <p:spPr>
          <a:xfrm>
            <a:off x="5943600" y="4305300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598A4-C614-3758-8822-461AE686025E}"/>
              </a:ext>
            </a:extLst>
          </p:cNvPr>
          <p:cNvSpPr/>
          <p:nvPr/>
        </p:nvSpPr>
        <p:spPr>
          <a:xfrm>
            <a:off x="3081667" y="2559491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reference to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BE348D-F909-049A-D0DD-8AFEAA44D24E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 bwMode="auto">
          <a:xfrm>
            <a:off x="4548960" y="2711891"/>
            <a:ext cx="1394640" cy="555553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4899AF-D687-5063-AF30-53F6E355C3E4}"/>
              </a:ext>
            </a:extLst>
          </p:cNvPr>
          <p:cNvSpPr/>
          <p:nvPr/>
        </p:nvSpPr>
        <p:spPr>
          <a:xfrm>
            <a:off x="2154866" y="2563333"/>
            <a:ext cx="838200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</a:t>
            </a:r>
          </a:p>
        </p:txBody>
      </p:sp>
    </p:spTree>
    <p:extLst>
      <p:ext uri="{BB962C8B-B14F-4D97-AF65-F5344CB8AC3E}">
        <p14:creationId xmlns:p14="http://schemas.microsoft.com/office/powerpoint/2010/main" val="359817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Distributed systems and distributed computing is a…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We will limit ourselves to a ”niche”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485900"/>
            <a:ext cx="67056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400" dirty="0"/>
              <a:t>… </a:t>
            </a:r>
            <a:r>
              <a:rPr lang="da-DK" sz="5400" dirty="0" err="1"/>
              <a:t>vast</a:t>
            </a:r>
            <a:r>
              <a:rPr lang="da-DK" sz="5400" dirty="0"/>
              <a:t> </a:t>
            </a:r>
            <a:r>
              <a:rPr lang="da-DK" sz="5400" dirty="0" err="1"/>
              <a:t>subject</a:t>
            </a:r>
            <a:r>
              <a:rPr lang="da-DK" sz="5400" dirty="0"/>
              <a:t> </a:t>
            </a:r>
            <a:r>
              <a:rPr lang="da-DK" sz="5400" dirty="0" err="1"/>
              <a:t>area</a:t>
            </a:r>
            <a:r>
              <a:rPr lang="da-DK" sz="5400" dirty="0"/>
              <a:t> !!!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533400" y="3314700"/>
            <a:ext cx="81534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Client-server Architectures using Remote Method Invocation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743200" y="4533900"/>
            <a:ext cx="59436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… </a:t>
            </a:r>
            <a:r>
              <a:rPr lang="da-DK" sz="2000" dirty="0" err="1"/>
              <a:t>this</a:t>
            </a:r>
            <a:r>
              <a:rPr lang="da-DK" sz="2000" dirty="0"/>
              <a:t> niche covers </a:t>
            </a:r>
            <a:r>
              <a:rPr lang="da-DK" sz="2000" i="1" dirty="0"/>
              <a:t>a </a:t>
            </a:r>
            <a:r>
              <a:rPr lang="da-DK" sz="2000" i="1" dirty="0" err="1"/>
              <a:t>lot</a:t>
            </a:r>
            <a:r>
              <a:rPr lang="da-DK" sz="2000" i="1" dirty="0"/>
              <a:t> of </a:t>
            </a:r>
            <a:r>
              <a:rPr lang="da-DK" sz="2000" dirty="0"/>
              <a:t>systems in </a:t>
            </a:r>
            <a:r>
              <a:rPr lang="da-DK" sz="2000" dirty="0" err="1"/>
              <a:t>practice</a:t>
            </a:r>
            <a:r>
              <a:rPr lang="da-DK" sz="2000" dirty="0"/>
              <a:t>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770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4F99D-E3A6-50D9-E8DC-DE61E2B3D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6970-59FD-D6C1-82D3-1994DB06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91F7-04F2-DAF2-C41D-1C2C94B11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</a:t>
            </a:r>
            <a:r>
              <a:rPr lang="en-US" dirty="0" err="1"/>
              <a:t>HotStone</a:t>
            </a:r>
            <a:r>
              <a:rPr lang="en-US" dirty="0"/>
              <a:t> Card</a:t>
            </a:r>
          </a:p>
          <a:p>
            <a:pPr lvl="1"/>
            <a:r>
              <a:rPr lang="en-US" dirty="0"/>
              <a:t>Card c = new Card(Findus, “Uno”, 1, 1, 1);</a:t>
            </a:r>
          </a:p>
          <a:p>
            <a:pPr lvl="1"/>
            <a:r>
              <a:rPr lang="en-US" i="1" dirty="0"/>
              <a:t>At machine code level, c is simply</a:t>
            </a:r>
            <a:br>
              <a:rPr lang="en-US" i="1" dirty="0"/>
            </a:br>
            <a:r>
              <a:rPr lang="en-US" i="1" dirty="0"/>
              <a:t>the </a:t>
            </a:r>
            <a:r>
              <a:rPr lang="en-US" b="1" i="1" dirty="0"/>
              <a:t>address</a:t>
            </a:r>
            <a:r>
              <a:rPr lang="en-US" i="1" dirty="0"/>
              <a:t> of that chunk of memory</a:t>
            </a:r>
            <a:endParaRPr lang="en-DK" i="1" dirty="0"/>
          </a:p>
          <a:p>
            <a:pPr lvl="1"/>
            <a:endParaRPr lang="en-DK" i="1" dirty="0"/>
          </a:p>
          <a:p>
            <a:pPr lvl="1"/>
            <a:endParaRPr lang="en-DK" i="1" dirty="0"/>
          </a:p>
          <a:p>
            <a:pPr lvl="1"/>
            <a:endParaRPr lang="en-DK" i="1" dirty="0"/>
          </a:p>
          <a:p>
            <a:pPr lvl="1"/>
            <a:endParaRPr lang="en-DK" i="1" dirty="0"/>
          </a:p>
          <a:p>
            <a:pPr lvl="1"/>
            <a:endParaRPr lang="en-DK" i="1" dirty="0"/>
          </a:p>
          <a:p>
            <a:pPr lvl="1"/>
            <a:r>
              <a:rPr lang="en-DK" dirty="0"/>
              <a:t>Here I use </a:t>
            </a:r>
            <a:r>
              <a:rPr lang="en-DK" i="1" dirty="0"/>
              <a:t>hexadecimal</a:t>
            </a:r>
            <a:br>
              <a:rPr lang="en-DK" i="1" dirty="0"/>
            </a:br>
            <a:r>
              <a:rPr lang="en-DK" dirty="0"/>
              <a:t>numbers for ad</a:t>
            </a:r>
            <a:r>
              <a:rPr lang="en-GB" dirty="0"/>
              <a:t>d</a:t>
            </a:r>
            <a:r>
              <a:rPr lang="en-DK" dirty="0" err="1"/>
              <a:t>resses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DBED1-138F-FD32-72BE-630B2DD9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8D601-CAA8-E82D-FA0C-0C2E784E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7F01-F411-7134-ADA0-54614E8C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B1B443-60B7-657A-DEAF-BB6FBC6E8526}"/>
              </a:ext>
            </a:extLst>
          </p:cNvPr>
          <p:cNvSpPr/>
          <p:nvPr/>
        </p:nvSpPr>
        <p:spPr>
          <a:xfrm>
            <a:off x="3092300" y="2552700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C013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07933D-D2AC-ECF4-E66A-B6A779FAD9F8}"/>
              </a:ext>
            </a:extLst>
          </p:cNvPr>
          <p:cNvSpPr/>
          <p:nvPr/>
        </p:nvSpPr>
        <p:spPr>
          <a:xfrm>
            <a:off x="2154866" y="2545403"/>
            <a:ext cx="838200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8CF38B-6FF4-8A7D-EC84-3A095187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88" y="2715733"/>
            <a:ext cx="942975" cy="21267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8E7AB3-A5DF-B830-C60D-85D9827132E2}"/>
              </a:ext>
            </a:extLst>
          </p:cNvPr>
          <p:cNvSpPr/>
          <p:nvPr/>
        </p:nvSpPr>
        <p:spPr>
          <a:xfrm>
            <a:off x="5943600" y="3099804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Findus</a:t>
            </a:r>
            <a:endParaRPr lang="da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F679B-F4C3-0975-633C-5EAAEADAC474}"/>
              </a:ext>
            </a:extLst>
          </p:cNvPr>
          <p:cNvSpPr/>
          <p:nvPr/>
        </p:nvSpPr>
        <p:spPr>
          <a:xfrm>
            <a:off x="5943600" y="3404604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4625A2-7373-C95F-FB9F-78D0BD1EFEC5}"/>
              </a:ext>
            </a:extLst>
          </p:cNvPr>
          <p:cNvSpPr/>
          <p:nvPr/>
        </p:nvSpPr>
        <p:spPr>
          <a:xfrm>
            <a:off x="5943600" y="3709404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514128-0E0B-3122-A082-AE4012BD3B9B}"/>
              </a:ext>
            </a:extLst>
          </p:cNvPr>
          <p:cNvSpPr/>
          <p:nvPr/>
        </p:nvSpPr>
        <p:spPr>
          <a:xfrm>
            <a:off x="5943600" y="3999732"/>
            <a:ext cx="27432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5AFB81-247B-1931-4A83-6F18EC8AAB53}"/>
              </a:ext>
            </a:extLst>
          </p:cNvPr>
          <p:cNvSpPr/>
          <p:nvPr/>
        </p:nvSpPr>
        <p:spPr>
          <a:xfrm>
            <a:off x="5943600" y="4274820"/>
            <a:ext cx="2743200" cy="335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200" y="2400300"/>
            <a:ext cx="2819400" cy="699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Elbow Connector 9"/>
          <p:cNvCxnSpPr>
            <a:stCxn id="12" idx="2"/>
          </p:cNvCxnSpPr>
          <p:nvPr/>
        </p:nvCxnSpPr>
        <p:spPr bwMode="auto">
          <a:xfrm rot="16200000" flipH="1">
            <a:off x="4211267" y="2472179"/>
            <a:ext cx="381000" cy="1151641"/>
          </a:xfrm>
          <a:prstGeom prst="bentConnector2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42378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6E3E-BBDC-45ED-AE53-F89AAF6C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D6587-90B2-4FE8-8B16-D010EB60A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create a class, and do </a:t>
            </a:r>
            <a:r>
              <a:rPr lang="en-US" i="1" dirty="0"/>
              <a:t>not</a:t>
            </a:r>
            <a:r>
              <a:rPr lang="en-US" dirty="0"/>
              <a:t> override ‘</a:t>
            </a:r>
            <a:r>
              <a:rPr lang="en-US" dirty="0" err="1"/>
              <a:t>toString</a:t>
            </a:r>
            <a:r>
              <a:rPr lang="en-US" dirty="0"/>
              <a:t>()’ you get a glimpse of that memory address</a:t>
            </a:r>
          </a:p>
          <a:p>
            <a:pPr lvl="1"/>
            <a:r>
              <a:rPr lang="en-US" dirty="0"/>
              <a:t>The JVM does some trickery so it is not a clean/real memory address, but anyway…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73FC8-8D1F-425B-A8F5-D5DBB204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F76EA-EA93-4DF8-BC5A-D0C90D97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F45FC-16EB-4C42-B51D-9D6C8C27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FB169D-4154-4135-916E-C51CCE905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1" y="2552700"/>
            <a:ext cx="5284575" cy="1484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C4E85-A4DB-4EDF-8CA4-DE7D7C740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54" y="4100513"/>
            <a:ext cx="7363168" cy="11064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939C83-196B-4F85-B6F7-B34A3F4CFFB7}"/>
              </a:ext>
            </a:extLst>
          </p:cNvPr>
          <p:cNvSpPr/>
          <p:nvPr/>
        </p:nvSpPr>
        <p:spPr>
          <a:xfrm>
            <a:off x="3886200" y="4730486"/>
            <a:ext cx="4648200" cy="5400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60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305A-1269-8924-7698-D4615C17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47F45-454E-317C-9B06-2DA0B7412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93579-34ED-8A53-F578-2FB8552A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E9666-FAC9-D955-1F4C-0B674C92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742F-7FCC-15B7-0D67-363B61F6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C0C8C9-52F8-E8D2-4280-1BDDFFD08D11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C8F2EB-5136-A819-CC84-05A36BEF21EE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FC76D3-2303-2FEC-0309-D8552E016D04}"/>
              </a:ext>
            </a:extLst>
          </p:cNvPr>
          <p:cNvCxnSpPr>
            <a:cxnSpLocks/>
          </p:cNvCxnSpPr>
          <p:nvPr/>
        </p:nvCxnSpPr>
        <p:spPr bwMode="auto">
          <a:xfrm>
            <a:off x="4011847" y="3904874"/>
            <a:ext cx="1245953" cy="567223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FBD7A5-18E0-B23A-2009-29581185F8C0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A22257-A8A7-1F3C-C420-E462AC39A1E7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971B5A-9FFC-FB19-C985-648831236E58}"/>
              </a:ext>
            </a:extLst>
          </p:cNvPr>
          <p:cNvCxnSpPr/>
          <p:nvPr/>
        </p:nvCxnSpPr>
        <p:spPr bwMode="auto">
          <a:xfrm flipH="1" flipV="1">
            <a:off x="3886200" y="4104208"/>
            <a:ext cx="1245954" cy="582092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380216" y="2433083"/>
            <a:ext cx="2404727" cy="315433"/>
            <a:chOff x="291143" y="2339585"/>
            <a:chExt cx="2404727" cy="3154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B65339-F7E6-31DB-99FC-F93836AD6540}"/>
                </a:ext>
              </a:extLst>
            </p:cNvPr>
            <p:cNvSpPr/>
            <p:nvPr/>
          </p:nvSpPr>
          <p:spPr>
            <a:xfrm>
              <a:off x="1228577" y="2339585"/>
              <a:ext cx="1467293" cy="3048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C013 ???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00EE8DD-C199-7D7C-3826-3407B714C3D8}"/>
                </a:ext>
              </a:extLst>
            </p:cNvPr>
            <p:cNvSpPr/>
            <p:nvPr/>
          </p:nvSpPr>
          <p:spPr>
            <a:xfrm>
              <a:off x="291143" y="2350218"/>
              <a:ext cx="838200" cy="3048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c: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53178" y="2019300"/>
            <a:ext cx="3709212" cy="2126710"/>
            <a:chOff x="457200" y="1797590"/>
            <a:chExt cx="3709212" cy="21267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335A090-BC8D-2ADC-4152-1C99A998D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797590"/>
              <a:ext cx="942975" cy="21267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2AC0BE-6F5A-617E-7FA6-1BBAF0BF574D}"/>
                </a:ext>
              </a:extLst>
            </p:cNvPr>
            <p:cNvSpPr/>
            <p:nvPr/>
          </p:nvSpPr>
          <p:spPr>
            <a:xfrm>
              <a:off x="1423212" y="2181661"/>
              <a:ext cx="2743200" cy="304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/>
                <a:t>Findus</a:t>
              </a:r>
              <a:endParaRPr lang="da-DK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172BF7-9037-877D-5586-78E7ABF1E36F}"/>
                </a:ext>
              </a:extLst>
            </p:cNvPr>
            <p:cNvSpPr/>
            <p:nvPr/>
          </p:nvSpPr>
          <p:spPr>
            <a:xfrm>
              <a:off x="1423212" y="2486461"/>
              <a:ext cx="2743200" cy="304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Tres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22D2BC-BC46-3EC7-9A32-ADFA311688B9}"/>
                </a:ext>
              </a:extLst>
            </p:cNvPr>
            <p:cNvSpPr/>
            <p:nvPr/>
          </p:nvSpPr>
          <p:spPr>
            <a:xfrm>
              <a:off x="1423212" y="2791261"/>
              <a:ext cx="2743200" cy="304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1C9185E-6CB6-CBF4-D16E-04F95F0A2C58}"/>
                </a:ext>
              </a:extLst>
            </p:cNvPr>
            <p:cNvSpPr/>
            <p:nvPr/>
          </p:nvSpPr>
          <p:spPr>
            <a:xfrm>
              <a:off x="1423212" y="3081589"/>
              <a:ext cx="2743200" cy="304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15791C7-0612-747F-99F1-20A6A86BAA12}"/>
                </a:ext>
              </a:extLst>
            </p:cNvPr>
            <p:cNvSpPr/>
            <p:nvPr/>
          </p:nvSpPr>
          <p:spPr>
            <a:xfrm>
              <a:off x="1423212" y="3356677"/>
              <a:ext cx="2743200" cy="33528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7D4E2A8-4501-4633-99C0-781EAA3BAA8B}"/>
              </a:ext>
            </a:extLst>
          </p:cNvPr>
          <p:cNvSpPr/>
          <p:nvPr/>
        </p:nvSpPr>
        <p:spPr>
          <a:xfrm>
            <a:off x="6576234" y="1333500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C013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67E82D-356B-774D-8F6B-17D091FF0C59}"/>
              </a:ext>
            </a:extLst>
          </p:cNvPr>
          <p:cNvSpPr/>
          <p:nvPr/>
        </p:nvSpPr>
        <p:spPr>
          <a:xfrm>
            <a:off x="5638800" y="1344133"/>
            <a:ext cx="838200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5824" y="1271726"/>
            <a:ext cx="3124200" cy="53647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 = </a:t>
            </a:r>
            <a:r>
              <a:rPr lang="en-US" dirty="0" err="1"/>
              <a:t>getCardInHand</a:t>
            </a:r>
            <a:r>
              <a:rPr lang="en-US" dirty="0"/>
              <a:t>(…);</a:t>
            </a:r>
            <a:endParaRPr lang="da-DK" dirty="0"/>
          </a:p>
        </p:txBody>
      </p:sp>
      <p:sp>
        <p:nvSpPr>
          <p:cNvPr id="30" name="Rounded Rectangle 29"/>
          <p:cNvSpPr/>
          <p:nvPr/>
        </p:nvSpPr>
        <p:spPr>
          <a:xfrm>
            <a:off x="533400" y="4623457"/>
            <a:ext cx="4114800" cy="64704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C013 contains completely different data on the client </a:t>
            </a:r>
            <a:r>
              <a:rPr lang="en-US" i="1" dirty="0">
                <a:sym typeface="Wingdings" panose="05000000000000000000" pitchFamily="2" charset="2"/>
              </a:rPr>
              <a:t>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868216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Broker Does Value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Key point here</a:t>
            </a:r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r>
              <a:rPr lang="en-US" noProof="0" dirty="0"/>
              <a:t>That is, the server will not send the reference, but a </a:t>
            </a:r>
            <a:r>
              <a:rPr lang="en-US" i="1" noProof="0" dirty="0"/>
              <a:t>marshalled copy of the data</a:t>
            </a:r>
          </a:p>
          <a:p>
            <a:pPr lvl="1"/>
            <a:r>
              <a:rPr lang="en-US" i="1" dirty="0"/>
              <a:t>I.e. client receives</a:t>
            </a:r>
            <a:endParaRPr lang="en-US" i="1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8FAC0-7B2B-4E6D-B616-FC1218B16D7D}"/>
              </a:ext>
            </a:extLst>
          </p:cNvPr>
          <p:cNvSpPr/>
          <p:nvPr/>
        </p:nvSpPr>
        <p:spPr>
          <a:xfrm>
            <a:off x="1447800" y="1485900"/>
            <a:ext cx="55626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Broker </a:t>
            </a:r>
            <a:r>
              <a:rPr lang="da-DK" sz="2400" i="1" dirty="0"/>
              <a:t>only</a:t>
            </a:r>
            <a:r>
              <a:rPr lang="da-DK" sz="2400" dirty="0"/>
              <a:t> supports </a:t>
            </a:r>
            <a:r>
              <a:rPr lang="da-DK" sz="2400" i="1" dirty="0"/>
              <a:t>pass by value!</a:t>
            </a:r>
          </a:p>
          <a:p>
            <a:pPr algn="ctr"/>
            <a:r>
              <a:rPr lang="da-DK" dirty="0"/>
              <a:t>(next week we introduce a trick to </a:t>
            </a:r>
            <a:r>
              <a:rPr lang="da-DK" i="1" dirty="0"/>
              <a:t>simulate</a:t>
            </a:r>
            <a:r>
              <a:rPr lang="da-DK" dirty="0"/>
              <a:t> pass by ref</a:t>
            </a:r>
            <a:r>
              <a:rPr lang="da-DK" dirty="0">
                <a:sym typeface="Wingdings" panose="05000000000000000000" pitchFamily="2" charset="2"/>
              </a:rPr>
              <a:t>)</a:t>
            </a:r>
            <a:endParaRPr lang="da-DK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19500"/>
            <a:ext cx="1590897" cy="137179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21280169">
            <a:off x="102530" y="4324296"/>
            <a:ext cx="4191000" cy="76190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Our </a:t>
            </a:r>
            <a:r>
              <a:rPr lang="en-US" dirty="0"/>
              <a:t>Broker is not ‘stupid’. </a:t>
            </a:r>
            <a:r>
              <a:rPr lang="en-US" b="1" dirty="0"/>
              <a:t>A network can by definition only support </a:t>
            </a:r>
            <a:r>
              <a:rPr lang="en-US" b="1" i="1" dirty="0"/>
              <a:t>pass-by-value!</a:t>
            </a:r>
            <a:endParaRPr lang="da-DK" b="1" i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352800" y="3695700"/>
            <a:ext cx="2133600" cy="2286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0614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572000" cy="4318000"/>
          </a:xfrm>
        </p:spPr>
        <p:txBody>
          <a:bodyPr/>
          <a:lstStyle/>
          <a:p>
            <a:r>
              <a:rPr lang="en-US" dirty="0"/>
              <a:t>If the </a:t>
            </a:r>
            <a:r>
              <a:rPr lang="en-US" i="1" dirty="0"/>
              <a:t>server</a:t>
            </a:r>
            <a:r>
              <a:rPr lang="en-US" dirty="0"/>
              <a:t> sends a card object – </a:t>
            </a:r>
            <a:r>
              <a:rPr lang="en-US" b="1" dirty="0"/>
              <a:t>pass-by-value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the </a:t>
            </a:r>
            <a:r>
              <a:rPr lang="en-US" i="1" dirty="0"/>
              <a:t>client</a:t>
            </a:r>
            <a:r>
              <a:rPr lang="en-US" dirty="0"/>
              <a:t> receives this object and then</a:t>
            </a:r>
            <a:r>
              <a:rPr lang="da-DK" dirty="0"/>
              <a:t> </a:t>
            </a:r>
            <a:r>
              <a:rPr lang="da-DK" dirty="0" err="1"/>
              <a:t>change</a:t>
            </a:r>
            <a:br>
              <a:rPr lang="da-DK" dirty="0"/>
            </a:br>
            <a:r>
              <a:rPr lang="da-DK" dirty="0" err="1"/>
              <a:t>health</a:t>
            </a:r>
            <a:endParaRPr lang="da-DK" dirty="0"/>
          </a:p>
          <a:p>
            <a:pPr lvl="1"/>
            <a:endParaRPr lang="en-US" dirty="0"/>
          </a:p>
          <a:p>
            <a:r>
              <a:rPr lang="en-US" dirty="0"/>
              <a:t>Then what happens in the </a:t>
            </a:r>
            <a:r>
              <a:rPr lang="en-US" i="1" dirty="0"/>
              <a:t>server’s </a:t>
            </a:r>
            <a:r>
              <a:rPr lang="en-US" dirty="0"/>
              <a:t> card object ???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28700"/>
            <a:ext cx="1590897" cy="137179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4038600" y="1562100"/>
            <a:ext cx="1828800" cy="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552700"/>
            <a:ext cx="1590897" cy="137179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4114800" y="3238500"/>
            <a:ext cx="1905000" cy="3048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14"/>
          <p:cNvSpPr/>
          <p:nvPr/>
        </p:nvSpPr>
        <p:spPr>
          <a:xfrm>
            <a:off x="6172200" y="3525456"/>
            <a:ext cx="999903" cy="26602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health: 1</a:t>
            </a:r>
            <a:endParaRPr lang="da-DK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5257800" y="4305300"/>
            <a:ext cx="3276600" cy="685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Quite problematic, right?</a:t>
            </a:r>
            <a:br>
              <a:rPr lang="en-US" dirty="0"/>
            </a:br>
            <a:r>
              <a:rPr lang="en-US" dirty="0"/>
              <a:t>We solve it next week…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739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JSON Libraries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3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Every distributed system in the world needs to </a:t>
            </a:r>
            <a:r>
              <a:rPr lang="en-US" noProof="0" dirty="0" err="1"/>
              <a:t>marshall</a:t>
            </a:r>
            <a:r>
              <a:rPr lang="en-US" noProof="0" dirty="0"/>
              <a:t>!</a:t>
            </a:r>
          </a:p>
          <a:p>
            <a:r>
              <a:rPr lang="en-US" noProof="0" dirty="0"/>
              <a:t>Thus – lots of marshalling libraries around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Do NOT code it yourself!!! You </a:t>
            </a:r>
            <a:r>
              <a:rPr lang="en-US" i="1" noProof="0" dirty="0">
                <a:sym typeface="Wingdings" panose="05000000000000000000" pitchFamily="2" charset="2"/>
              </a:rPr>
              <a:t>will </a:t>
            </a:r>
            <a:r>
              <a:rPr lang="en-US" noProof="0" dirty="0">
                <a:sym typeface="Wingdings" panose="05000000000000000000" pitchFamily="2" charset="2"/>
              </a:rPr>
              <a:t>end reimplementing one!</a:t>
            </a:r>
          </a:p>
          <a:p>
            <a:pPr lvl="2"/>
            <a:r>
              <a:rPr lang="en-US" strike="sngStrike" noProof="0" dirty="0">
                <a:sym typeface="Wingdings" panose="05000000000000000000" pitchFamily="2" charset="2"/>
              </a:rPr>
              <a:t>String json = ”{ name: ”+ object.name+ ”}…</a:t>
            </a:r>
            <a:endParaRPr lang="en-US" strike="sngStrike" noProof="0" dirty="0"/>
          </a:p>
          <a:p>
            <a:endParaRPr lang="en-US" noProof="0" dirty="0"/>
          </a:p>
          <a:p>
            <a:r>
              <a:rPr lang="en-US" noProof="0" dirty="0"/>
              <a:t>JSON	I have used many libraries</a:t>
            </a:r>
          </a:p>
          <a:p>
            <a:pPr lvl="1"/>
            <a:r>
              <a:rPr lang="en-US" noProof="0" dirty="0"/>
              <a:t>Json-simple</a:t>
            </a:r>
          </a:p>
          <a:p>
            <a:pPr lvl="1"/>
            <a:r>
              <a:rPr lang="en-US" noProof="0" dirty="0"/>
              <a:t>Jackson JSON</a:t>
            </a:r>
          </a:p>
          <a:p>
            <a:pPr lvl="1"/>
            <a:r>
              <a:rPr lang="en-US" noProof="0" dirty="0" err="1"/>
              <a:t>Gson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9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Gson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318000"/>
          </a:xfrm>
        </p:spPr>
        <p:txBody>
          <a:bodyPr/>
          <a:lstStyle/>
          <a:p>
            <a:r>
              <a:rPr lang="en-US" noProof="0" dirty="0" err="1"/>
              <a:t>Gson</a:t>
            </a:r>
            <a:r>
              <a:rPr lang="en-US" noProof="0" dirty="0"/>
              <a:t> is the most compact I have used</a:t>
            </a:r>
          </a:p>
          <a:p>
            <a:pPr lvl="1"/>
            <a:r>
              <a:rPr lang="en-US" noProof="0" dirty="0"/>
              <a:t>(But have had trouble with ‘date’ objects that </a:t>
            </a:r>
            <a:r>
              <a:rPr lang="en-US" noProof="0" dirty="0" err="1"/>
              <a:t>marshall</a:t>
            </a:r>
            <a:r>
              <a:rPr lang="en-US" noProof="0" dirty="0"/>
              <a:t> incorrectly!)</a:t>
            </a:r>
          </a:p>
          <a:p>
            <a:r>
              <a:rPr lang="en-US" noProof="0" dirty="0"/>
              <a:t>It allows easy marshalling of </a:t>
            </a:r>
            <a:r>
              <a:rPr lang="en-US" b="1" noProof="0" dirty="0"/>
              <a:t>record types</a:t>
            </a:r>
            <a:endParaRPr lang="en-US" noProof="0" dirty="0"/>
          </a:p>
          <a:p>
            <a:pPr lvl="1"/>
            <a:r>
              <a:rPr lang="en-US" noProof="0" dirty="0"/>
              <a:t>Also known as </a:t>
            </a:r>
          </a:p>
          <a:p>
            <a:pPr lvl="2"/>
            <a:r>
              <a:rPr lang="en-US" b="1" noProof="0" dirty="0"/>
              <a:t>PODO</a:t>
            </a:r>
            <a:r>
              <a:rPr lang="en-US" noProof="0" dirty="0"/>
              <a:t>: Plain Old Data Objects, </a:t>
            </a:r>
          </a:p>
          <a:p>
            <a:pPr lvl="2"/>
            <a:r>
              <a:rPr lang="en-US" b="1" noProof="0" dirty="0"/>
              <a:t>DTO</a:t>
            </a:r>
            <a:r>
              <a:rPr lang="en-US" noProof="0" dirty="0"/>
              <a:t>: Data Transfer Object</a:t>
            </a:r>
          </a:p>
          <a:p>
            <a:r>
              <a:rPr lang="en-US" noProof="0" dirty="0"/>
              <a:t>Record type (Pascal) / ‘struct’ (C) / record (java 17+)</a:t>
            </a:r>
          </a:p>
          <a:p>
            <a:pPr lvl="1"/>
            <a:r>
              <a:rPr lang="en-US" noProof="0" dirty="0"/>
              <a:t>No complex methods, only set/get methods with no side effects</a:t>
            </a:r>
          </a:p>
          <a:p>
            <a:pPr lvl="1"/>
            <a:r>
              <a:rPr lang="en-US" b="1" noProof="0" dirty="0"/>
              <a:t>Must</a:t>
            </a:r>
            <a:r>
              <a:rPr lang="en-US" noProof="0" dirty="0"/>
              <a:t> have a default constructor</a:t>
            </a:r>
          </a:p>
          <a:p>
            <a:r>
              <a:rPr lang="en-US" noProof="0" dirty="0"/>
              <a:t>That is: A pure data object, just storing information</a:t>
            </a:r>
          </a:p>
          <a:p>
            <a:pPr lvl="1"/>
            <a:r>
              <a:rPr lang="en-US" noProof="0" dirty="0"/>
              <a:t>Akin a ‘resource’ in REST terminology, by the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4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 err="1"/>
              <a:t>toJson</a:t>
            </a:r>
            <a:r>
              <a:rPr lang="en-US" noProof="0" dirty="0"/>
              <a:t>(obj) </a:t>
            </a:r>
          </a:p>
          <a:p>
            <a:pPr lvl="1"/>
            <a:r>
              <a:rPr lang="en-US" noProof="0" dirty="0"/>
              <a:t>Marshall</a:t>
            </a:r>
          </a:p>
          <a:p>
            <a:r>
              <a:rPr lang="en-US" noProof="0" dirty="0" err="1"/>
              <a:t>fromJson</a:t>
            </a:r>
            <a:r>
              <a:rPr lang="en-US" noProof="0" dirty="0"/>
              <a:t>(str, </a:t>
            </a:r>
            <a:r>
              <a:rPr lang="en-US" noProof="0" dirty="0" err="1"/>
              <a:t>type.class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 err="1"/>
              <a:t>Demarshall</a:t>
            </a:r>
            <a:r>
              <a:rPr lang="en-US" noProof="0" dirty="0"/>
              <a:t>, using given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2500"/>
            <a:ext cx="2933700" cy="4057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501"/>
            <a:ext cx="5232607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33400" y="1562100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47893" y="2062548"/>
            <a:ext cx="29051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55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Proxy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 know that one…</a:t>
            </a:r>
          </a:p>
        </p:txBody>
      </p:sp>
    </p:spTree>
    <p:extLst>
      <p:ext uri="{BB962C8B-B14F-4D97-AF65-F5344CB8AC3E}">
        <p14:creationId xmlns:p14="http://schemas.microsoft.com/office/powerpoint/2010/main" val="137745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Limiting 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Even that is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… because it must be</a:t>
            </a:r>
          </a:p>
          <a:p>
            <a:pPr lvl="1"/>
            <a:r>
              <a:rPr lang="en-US" noProof="0" dirty="0"/>
              <a:t>Highly available, performant, and secure</a:t>
            </a:r>
          </a:p>
          <a:p>
            <a:r>
              <a:rPr lang="en-US" noProof="0" dirty="0"/>
              <a:t>And that is topics in advanced </a:t>
            </a:r>
            <a:r>
              <a:rPr lang="en-US" i="1" noProof="0" dirty="0"/>
              <a:t>software architecture</a:t>
            </a:r>
            <a:r>
              <a:rPr lang="en-US" noProof="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485900"/>
            <a:ext cx="6705600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400" dirty="0"/>
              <a:t>… </a:t>
            </a:r>
            <a:r>
              <a:rPr lang="da-DK" sz="5400" dirty="0" err="1"/>
              <a:t>difficult</a:t>
            </a:r>
            <a:r>
              <a:rPr lang="da-DK" sz="5400" dirty="0"/>
              <a:t> to </a:t>
            </a:r>
            <a:r>
              <a:rPr lang="da-DK" sz="5400" dirty="0" err="1"/>
              <a:t>make</a:t>
            </a:r>
            <a:r>
              <a:rPr lang="da-DK" sz="5400" dirty="0"/>
              <a:t>!!!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3924300"/>
            <a:ext cx="51816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will only consider </a:t>
            </a:r>
            <a:r>
              <a:rPr lang="en-US" sz="2000" i="1" dirty="0"/>
              <a:t>happy path:</a:t>
            </a:r>
          </a:p>
          <a:p>
            <a:pPr algn="ctr"/>
            <a:r>
              <a:rPr lang="en-US" sz="2000" i="1" dirty="0"/>
              <a:t>All computers and networks are working;</a:t>
            </a:r>
          </a:p>
          <a:p>
            <a:pPr algn="ctr"/>
            <a:r>
              <a:rPr lang="en-US" sz="2000" i="1" dirty="0"/>
              <a:t>Few users and none that are malicious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1550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b="1" noProof="0" dirty="0" err="1"/>
              <a:t>Proxy</a:t>
            </a:r>
            <a:endParaRPr lang="en-US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0"/>
            <a:ext cx="704817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38500"/>
            <a:ext cx="4591050" cy="18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76839" y="43053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Client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315239" y="43053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Server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4943639" y="4822156"/>
            <a:ext cx="838200" cy="4737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Network</a:t>
            </a:r>
            <a:br>
              <a:rPr lang="da-DK" sz="1400" b="1" dirty="0"/>
            </a:br>
            <a:r>
              <a:rPr lang="da-DK" sz="1400" b="1" dirty="0" err="1"/>
              <a:t>call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86953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534400" cy="4318000"/>
          </a:xfrm>
        </p:spPr>
        <p:txBody>
          <a:bodyPr/>
          <a:lstStyle/>
          <a:p>
            <a:r>
              <a:rPr lang="en-US" noProof="0" dirty="0"/>
              <a:t>The algorithm of </a:t>
            </a:r>
            <a:r>
              <a:rPr lang="en-US" i="1" noProof="0" dirty="0"/>
              <a:t>all methods in the proxy</a:t>
            </a:r>
            <a:r>
              <a:rPr lang="en-US" noProof="0" dirty="0"/>
              <a:t> will be the same</a:t>
            </a:r>
          </a:p>
          <a:p>
            <a:pPr lvl="1"/>
            <a:r>
              <a:rPr lang="en-US" noProof="0" dirty="0"/>
              <a:t>Marshall parameters, send, await reply, </a:t>
            </a:r>
            <a:r>
              <a:rPr lang="en-US" noProof="0" dirty="0" err="1"/>
              <a:t>demarshall</a:t>
            </a:r>
            <a:r>
              <a:rPr lang="en-US" noProof="0" dirty="0"/>
              <a:t>, return</a:t>
            </a:r>
          </a:p>
          <a:p>
            <a:endParaRPr lang="en-US" noProof="0" dirty="0"/>
          </a:p>
          <a:p>
            <a:r>
              <a:rPr lang="en-US" noProof="0" dirty="0"/>
              <a:t>Can be auto generated – this is what RMI does</a:t>
            </a:r>
          </a:p>
          <a:p>
            <a:endParaRPr lang="en-US" noProof="0" dirty="0"/>
          </a:p>
          <a:p>
            <a:r>
              <a:rPr lang="en-US" noProof="0" dirty="0"/>
              <a:t>We will </a:t>
            </a:r>
            <a:r>
              <a:rPr lang="en-US" i="1" noProof="0" dirty="0"/>
              <a:t>hand-code</a:t>
            </a:r>
            <a:r>
              <a:rPr lang="en-US" noProof="0" dirty="0"/>
              <a:t> it, because</a:t>
            </a:r>
          </a:p>
          <a:p>
            <a:pPr lvl="1"/>
            <a:r>
              <a:rPr lang="en-US" noProof="0" dirty="0"/>
              <a:t>… it is the learning goal of this course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And it actually makes sense if you want very strict control of architectural attributes like performance and availability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Find more info in </a:t>
            </a:r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889" y="4755600"/>
            <a:ext cx="3114675" cy="845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3657600" y="4755600"/>
            <a:ext cx="2159289" cy="3117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714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Name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 the Object to Talk to</a:t>
            </a:r>
          </a:p>
        </p:txBody>
      </p:sp>
    </p:spTree>
    <p:extLst>
      <p:ext uri="{BB962C8B-B14F-4D97-AF65-F5344CB8AC3E}">
        <p14:creationId xmlns:p14="http://schemas.microsoft.com/office/powerpoint/2010/main" val="604360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Proxy and ‘server-side’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a Proxy “plays the client side role” of the real object on the server side…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what if there are many ‘</a:t>
            </a:r>
            <a:r>
              <a:rPr lang="en-US" dirty="0" err="1"/>
              <a:t>RealSubjects</a:t>
            </a:r>
            <a:r>
              <a:rPr lang="en-US" dirty="0"/>
              <a:t>’?</a:t>
            </a:r>
          </a:p>
          <a:p>
            <a:pPr lvl="1"/>
            <a:r>
              <a:rPr lang="en-US" dirty="0"/>
              <a:t>Like 52 instances of ‘Card’ objects on the server?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61" y="1790700"/>
            <a:ext cx="4591050" cy="18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28575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Client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6248400" y="2857500"/>
            <a:ext cx="838200" cy="228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Server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4876800" y="3374356"/>
            <a:ext cx="838200" cy="4737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/>
              <a:t>Network</a:t>
            </a:r>
            <a:br>
              <a:rPr lang="da-DK" sz="1400" b="1" dirty="0"/>
            </a:br>
            <a:r>
              <a:rPr lang="da-DK" sz="1400" b="1" dirty="0" err="1"/>
              <a:t>call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41576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pass-by-reference problem!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893579-34ED-8A53-F578-2FB8552A13BB}"/>
              </a:ext>
            </a:extLst>
          </p:cNvPr>
          <p:cNvSpPr txBox="1">
            <a:spLocks/>
          </p:cNvSpPr>
          <p:nvPr/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CE9666-FAC9-D955-1F4C-0B674C9272C0}"/>
              </a:ext>
            </a:extLst>
          </p:cNvPr>
          <p:cNvSpPr txBox="1">
            <a:spLocks/>
          </p:cNvSpPr>
          <p:nvPr/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6F742F-7FCC-15B7-0D67-363B61F6883A}"/>
              </a:ext>
            </a:extLst>
          </p:cNvPr>
          <p:cNvSpPr txBox="1">
            <a:spLocks/>
          </p:cNvSpPr>
          <p:nvPr/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C1C0C8C9-52F8-E8D2-4280-1BDDFFD08D11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58C8F2EB-5136-A819-CC84-05A36BEF21EE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C76D3-2303-2FEC-0309-D8552E016D04}"/>
              </a:ext>
            </a:extLst>
          </p:cNvPr>
          <p:cNvCxnSpPr>
            <a:cxnSpLocks/>
          </p:cNvCxnSpPr>
          <p:nvPr/>
        </p:nvCxnSpPr>
        <p:spPr bwMode="auto">
          <a:xfrm>
            <a:off x="4011847" y="3904874"/>
            <a:ext cx="1245953" cy="567223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DAFBD7A5-18E0-B23A-2009-29581185F8C0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A5A22257-A8A7-1F3C-C420-E462AC39A1E7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971B5A-9FFC-FB19-C985-648831236E58}"/>
              </a:ext>
            </a:extLst>
          </p:cNvPr>
          <p:cNvCxnSpPr/>
          <p:nvPr/>
        </p:nvCxnSpPr>
        <p:spPr bwMode="auto">
          <a:xfrm flipH="1" flipV="1">
            <a:off x="3886200" y="4104208"/>
            <a:ext cx="1245954" cy="582092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380216" y="2433083"/>
            <a:ext cx="2404727" cy="315433"/>
            <a:chOff x="291143" y="2339585"/>
            <a:chExt cx="2404727" cy="3154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B65339-F7E6-31DB-99FC-F93836AD6540}"/>
                </a:ext>
              </a:extLst>
            </p:cNvPr>
            <p:cNvSpPr/>
            <p:nvPr/>
          </p:nvSpPr>
          <p:spPr>
            <a:xfrm>
              <a:off x="1228577" y="2339585"/>
              <a:ext cx="1467293" cy="3048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???</a:t>
              </a:r>
            </a:p>
          </p:txBody>
        </p:sp>
        <p:sp>
          <p:nvSpPr>
            <p:cNvPr id="18" name="Rectangle: Rounded Corners 13">
              <a:extLst>
                <a:ext uri="{FF2B5EF4-FFF2-40B4-BE49-F238E27FC236}">
                  <a16:creationId xmlns:a16="http://schemas.microsoft.com/office/drawing/2014/main" id="{A00EE8DD-C199-7D7C-3826-3407B714C3D8}"/>
                </a:ext>
              </a:extLst>
            </p:cNvPr>
            <p:cNvSpPr/>
            <p:nvPr/>
          </p:nvSpPr>
          <p:spPr>
            <a:xfrm>
              <a:off x="291143" y="2350218"/>
              <a:ext cx="838200" cy="30480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</a:t>
              </a:r>
              <a:r>
                <a:rPr lang="en-US" dirty="0"/>
                <a:t>: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7D4E2A8-4501-4633-99C0-781EAA3BAA8B}"/>
              </a:ext>
            </a:extLst>
          </p:cNvPr>
          <p:cNvSpPr/>
          <p:nvPr/>
        </p:nvSpPr>
        <p:spPr>
          <a:xfrm>
            <a:off x="6576234" y="1333500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C013</a:t>
            </a:r>
          </a:p>
        </p:txBody>
      </p:sp>
      <p:sp>
        <p:nvSpPr>
          <p:cNvPr id="27" name="Rectangle: Rounded Corners 21">
            <a:extLst>
              <a:ext uri="{FF2B5EF4-FFF2-40B4-BE49-F238E27FC236}">
                <a16:creationId xmlns:a16="http://schemas.microsoft.com/office/drawing/2014/main" id="{1367E82D-356B-774D-8F6B-17D091FF0C59}"/>
              </a:ext>
            </a:extLst>
          </p:cNvPr>
          <p:cNvSpPr/>
          <p:nvPr/>
        </p:nvSpPr>
        <p:spPr>
          <a:xfrm>
            <a:off x="5638800" y="1344133"/>
            <a:ext cx="838200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c1: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5824" y="1271726"/>
            <a:ext cx="3460376" cy="71479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  <a:r>
              <a:rPr lang="en-DK" dirty="0" err="1"/>
              <a:t>ame.playCard</a:t>
            </a:r>
            <a:r>
              <a:rPr lang="en-DK" dirty="0"/>
              <a:t>(who, </a:t>
            </a:r>
            <a:r>
              <a:rPr lang="en-DK" b="1" dirty="0"/>
              <a:t>c</a:t>
            </a:r>
            <a:r>
              <a:rPr lang="en-DK" dirty="0"/>
              <a:t>, 1</a:t>
            </a:r>
            <a:r>
              <a:rPr lang="en-US" dirty="0"/>
              <a:t>);</a:t>
            </a:r>
            <a:endParaRPr lang="da-DK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D4E2A8-4501-4633-99C0-781EAA3BAA8B}"/>
              </a:ext>
            </a:extLst>
          </p:cNvPr>
          <p:cNvSpPr/>
          <p:nvPr/>
        </p:nvSpPr>
        <p:spPr>
          <a:xfrm>
            <a:off x="6576234" y="1932467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C017</a:t>
            </a:r>
          </a:p>
        </p:txBody>
      </p:sp>
      <p:sp>
        <p:nvSpPr>
          <p:cNvPr id="31" name="Rectangle: Rounded Corners 21">
            <a:extLst>
              <a:ext uri="{FF2B5EF4-FFF2-40B4-BE49-F238E27FC236}">
                <a16:creationId xmlns:a16="http://schemas.microsoft.com/office/drawing/2014/main" id="{1367E82D-356B-774D-8F6B-17D091FF0C59}"/>
              </a:ext>
            </a:extLst>
          </p:cNvPr>
          <p:cNvSpPr/>
          <p:nvPr/>
        </p:nvSpPr>
        <p:spPr>
          <a:xfrm>
            <a:off x="5638800" y="1943100"/>
            <a:ext cx="838200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c2: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4E2A8-4501-4633-99C0-781EAA3BAA8B}"/>
              </a:ext>
            </a:extLst>
          </p:cNvPr>
          <p:cNvSpPr/>
          <p:nvPr/>
        </p:nvSpPr>
        <p:spPr>
          <a:xfrm>
            <a:off x="6576234" y="3532667"/>
            <a:ext cx="1467293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C226</a:t>
            </a:r>
          </a:p>
        </p:txBody>
      </p:sp>
      <p:sp>
        <p:nvSpPr>
          <p:cNvPr id="33" name="Rectangle: Rounded Corners 21">
            <a:extLst>
              <a:ext uri="{FF2B5EF4-FFF2-40B4-BE49-F238E27FC236}">
                <a16:creationId xmlns:a16="http://schemas.microsoft.com/office/drawing/2014/main" id="{1367E82D-356B-774D-8F6B-17D091FF0C59}"/>
              </a:ext>
            </a:extLst>
          </p:cNvPr>
          <p:cNvSpPr/>
          <p:nvPr/>
        </p:nvSpPr>
        <p:spPr>
          <a:xfrm>
            <a:off x="5638800" y="3543300"/>
            <a:ext cx="838200" cy="3048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c52:</a:t>
            </a:r>
          </a:p>
        </p:txBody>
      </p:sp>
    </p:spTree>
    <p:extLst>
      <p:ext uri="{BB962C8B-B14F-4D97-AF65-F5344CB8AC3E}">
        <p14:creationId xmlns:p14="http://schemas.microsoft.com/office/powerpoint/2010/main" val="2075088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is Name Services</a:t>
            </a:r>
          </a:p>
          <a:p>
            <a:pPr lvl="1"/>
            <a:r>
              <a:rPr lang="en-US" dirty="0"/>
              <a:t>Which we will talk about next week</a:t>
            </a:r>
          </a:p>
          <a:p>
            <a:pPr lvl="2"/>
            <a:r>
              <a:rPr lang="en-US" dirty="0"/>
              <a:t>(Basically just a </a:t>
            </a:r>
            <a:r>
              <a:rPr lang="en-US" i="1" dirty="0"/>
              <a:t>mapping</a:t>
            </a:r>
            <a:r>
              <a:rPr lang="en-US" dirty="0"/>
              <a:t> between </a:t>
            </a:r>
            <a:r>
              <a:rPr lang="en-DK" dirty="0"/>
              <a:t>a </a:t>
            </a:r>
            <a:r>
              <a:rPr lang="en-US" dirty="0"/>
              <a:t>UUID and the objects)</a:t>
            </a:r>
          </a:p>
          <a:p>
            <a:endParaRPr lang="en-US" dirty="0"/>
          </a:p>
          <a:p>
            <a:r>
              <a:rPr lang="en-US" dirty="0"/>
              <a:t>This week we solve it simply by</a:t>
            </a:r>
          </a:p>
          <a:p>
            <a:pPr lvl="1"/>
            <a:r>
              <a:rPr lang="en-US" dirty="0"/>
              <a:t>Having only one object!!!	</a:t>
            </a:r>
          </a:p>
          <a:p>
            <a:pPr lvl="2"/>
            <a:r>
              <a:rPr lang="en-US" dirty="0"/>
              <a:t>Known as a ‘singleton’		only one object like it in the world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There is only one “</a:t>
            </a:r>
            <a:r>
              <a:rPr lang="en-US" dirty="0" err="1"/>
              <a:t>TeleMed</a:t>
            </a:r>
            <a:r>
              <a:rPr lang="en-US" dirty="0"/>
              <a:t>” object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(And in mandatory, there is only one Game object)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9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Broker Pattern combines</a:t>
            </a:r>
          </a:p>
          <a:p>
            <a:pPr lvl="1"/>
            <a:r>
              <a:rPr lang="en-US" noProof="0" dirty="0"/>
              <a:t>Request/Reply protocol</a:t>
            </a:r>
          </a:p>
          <a:p>
            <a:pPr lvl="1"/>
            <a:r>
              <a:rPr lang="en-US" noProof="0" dirty="0"/>
              <a:t>Marshalling</a:t>
            </a:r>
          </a:p>
          <a:p>
            <a:pPr lvl="1"/>
            <a:r>
              <a:rPr lang="en-US" noProof="0" dirty="0"/>
              <a:t>Proxy pattern</a:t>
            </a:r>
          </a:p>
          <a:p>
            <a:pPr lvl="1"/>
            <a:r>
              <a:rPr lang="en-US" noProof="0" dirty="0"/>
              <a:t>Naming Systems (next week)</a:t>
            </a:r>
          </a:p>
          <a:p>
            <a:r>
              <a:rPr lang="en-US" noProof="0" dirty="0"/>
              <a:t>… to produce something that (on happy days)</a:t>
            </a:r>
          </a:p>
          <a:p>
            <a:endParaRPr lang="en-US" noProof="0" dirty="0"/>
          </a:p>
          <a:p>
            <a:r>
              <a:rPr lang="en-US" noProof="0" dirty="0"/>
              <a:t>Allows an Object</a:t>
            </a:r>
            <a:r>
              <a:rPr lang="en-DK" noProof="0"/>
              <a:t>-</a:t>
            </a:r>
            <a:r>
              <a:rPr lang="en-US" noProof="0"/>
              <a:t>Oriented </a:t>
            </a:r>
            <a:r>
              <a:rPr lang="en-US" noProof="0" dirty="0"/>
              <a:t>Programming model to apply to distributed computing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9431-6605-41BF-ABDA-59FE68B6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Client-Server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471F-B57D-46D5-9610-2567A6F2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You all know ‘client-server’ architectures, but…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AB005-4DC9-429F-98B0-462003FB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04A5-7593-4DFD-905B-D1C6C313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89B3-EB90-47B7-A698-853F4CB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241C4-4116-4918-9F44-77D007B7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85900"/>
            <a:ext cx="4371190" cy="112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19273-0550-4CED-9636-DF0752E68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1" y="2634804"/>
            <a:ext cx="4243387" cy="25848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BC2CE2-206D-42D0-A1DB-9FCD698AE20B}"/>
              </a:ext>
            </a:extLst>
          </p:cNvPr>
          <p:cNvSpPr/>
          <p:nvPr/>
        </p:nvSpPr>
        <p:spPr>
          <a:xfrm>
            <a:off x="4991100" y="1562100"/>
            <a:ext cx="20574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FEF833-99E2-45B1-8A36-45D71F4C2D15}"/>
              </a:ext>
            </a:extLst>
          </p:cNvPr>
          <p:cNvSpPr/>
          <p:nvPr/>
        </p:nvSpPr>
        <p:spPr>
          <a:xfrm>
            <a:off x="5486400" y="34891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0BF03-BA3F-4300-A375-10E53A2214E1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6019800" y="2324100"/>
            <a:ext cx="342900" cy="11650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F65FC2-0815-4D9D-83E7-5744BEA82FE9}"/>
              </a:ext>
            </a:extLst>
          </p:cNvPr>
          <p:cNvSpPr/>
          <p:nvPr/>
        </p:nvSpPr>
        <p:spPr>
          <a:xfrm>
            <a:off x="5638800" y="36415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B87818-E053-45B6-8B18-E57E1B42F323}"/>
              </a:ext>
            </a:extLst>
          </p:cNvPr>
          <p:cNvSpPr/>
          <p:nvPr/>
        </p:nvSpPr>
        <p:spPr>
          <a:xfrm>
            <a:off x="5791200" y="37939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5045CA-B750-42A4-8443-9C55DAB5947A}"/>
              </a:ext>
            </a:extLst>
          </p:cNvPr>
          <p:cNvSpPr/>
          <p:nvPr/>
        </p:nvSpPr>
        <p:spPr>
          <a:xfrm>
            <a:off x="5943600" y="39463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03CBC4-E56E-4210-BF0E-CB1FC6C8ECD8}"/>
              </a:ext>
            </a:extLst>
          </p:cNvPr>
          <p:cNvSpPr/>
          <p:nvPr/>
        </p:nvSpPr>
        <p:spPr>
          <a:xfrm>
            <a:off x="6096000" y="4098758"/>
            <a:ext cx="17526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2E978-9B24-4ECC-B114-61C82452AB81}"/>
              </a:ext>
            </a:extLst>
          </p:cNvPr>
          <p:cNvSpPr/>
          <p:nvPr/>
        </p:nvSpPr>
        <p:spPr>
          <a:xfrm>
            <a:off x="7239000" y="1333500"/>
            <a:ext cx="1295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Reactive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7E0047-E5D9-4404-B062-8DC6D71FEA4E}"/>
              </a:ext>
            </a:extLst>
          </p:cNvPr>
          <p:cNvSpPr/>
          <p:nvPr/>
        </p:nvSpPr>
        <p:spPr>
          <a:xfrm>
            <a:off x="7563602" y="3163303"/>
            <a:ext cx="1295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Active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66DDA9-EE93-4B85-ACAC-D4912490A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24881"/>
            <a:ext cx="4876800" cy="2722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3E8840-4945-4BAA-9A52-3D3DF7A5216A}"/>
              </a:ext>
            </a:extLst>
          </p:cNvPr>
          <p:cNvSpPr/>
          <p:nvPr/>
        </p:nvSpPr>
        <p:spPr>
          <a:xfrm>
            <a:off x="4800600" y="4970045"/>
            <a:ext cx="3886200" cy="3258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Ala: web browsing, facebook, …</a:t>
            </a:r>
          </a:p>
        </p:txBody>
      </p:sp>
    </p:spTree>
    <p:extLst>
      <p:ext uri="{BB962C8B-B14F-4D97-AF65-F5344CB8AC3E}">
        <p14:creationId xmlns:p14="http://schemas.microsoft.com/office/powerpoint/2010/main" val="230347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8FDE94-9F84-D709-AE1E-2F01934C8367}"/>
              </a:ext>
            </a:extLst>
          </p:cNvPr>
          <p:cNvSpPr/>
          <p:nvPr/>
        </p:nvSpPr>
        <p:spPr>
          <a:xfrm>
            <a:off x="5349240" y="2430780"/>
            <a:ext cx="21336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0136F-CBD9-89E6-53F0-D736ACAA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17585-840C-9D53-22E2-F7796C10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big difference from all you have been doing up until now…</a:t>
            </a:r>
          </a:p>
          <a:p>
            <a:pPr lvl="1"/>
            <a:r>
              <a:rPr lang="en-US" dirty="0"/>
              <a:t>You have been building “programs” = all behavior in one ‘unit’</a:t>
            </a:r>
          </a:p>
          <a:p>
            <a:pPr lvl="2"/>
            <a:endParaRPr lang="en-US" dirty="0"/>
          </a:p>
          <a:p>
            <a:r>
              <a:rPr lang="en-US" dirty="0"/>
              <a:t>A client-server system consists of </a:t>
            </a:r>
            <a:r>
              <a:rPr lang="en-US" b="1" dirty="0"/>
              <a:t>two programs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client</a:t>
            </a:r>
            <a:r>
              <a:rPr lang="en-US" dirty="0"/>
              <a:t> program:	The one the user runs</a:t>
            </a:r>
          </a:p>
          <a:p>
            <a:pPr lvl="1"/>
            <a:r>
              <a:rPr lang="en-US" dirty="0"/>
              <a:t>Communicating with…</a:t>
            </a:r>
          </a:p>
          <a:p>
            <a:r>
              <a:rPr lang="en-US" dirty="0"/>
              <a:t>The </a:t>
            </a:r>
            <a:r>
              <a:rPr lang="en-US" i="1" dirty="0"/>
              <a:t>server</a:t>
            </a:r>
            <a:r>
              <a:rPr lang="en-US" dirty="0"/>
              <a:t> program:	Well hidden in some server room</a:t>
            </a:r>
            <a:endParaRPr lang="en-DK" dirty="0"/>
          </a:p>
          <a:p>
            <a:pPr lvl="1"/>
            <a:r>
              <a:rPr lang="en-DK" dirty="0"/>
              <a:t>The one storing the ‘shared information’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2056-7561-7AA0-24EB-3D685419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247A8-9E22-3D34-4979-4D2C55BB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2CF5C-2EBA-74FE-AF32-F517614C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4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80D189-A58B-E1D0-7696-64F56ABF35E7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C247E-C698-49B1-BE9E-25896A44AE66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C7DEF-E9EA-092F-DA35-3750E46D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Visually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BDD2-4119-28B7-6901-5F156D41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1E57-920B-75C9-8389-9F2C7A6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3F5D-D091-13E3-1E13-E322AFB8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22F3FC-66BD-43F7-A58C-7F68845D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94" y="1109694"/>
            <a:ext cx="2784051" cy="2205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C83D66-F97D-DFE9-699E-FD94B1AA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" y="1084415"/>
            <a:ext cx="876300" cy="8382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CDE7CE-E86B-6EA0-F834-A293997ED314}"/>
              </a:ext>
            </a:extLst>
          </p:cNvPr>
          <p:cNvSpPr/>
          <p:nvPr/>
        </p:nvSpPr>
        <p:spPr>
          <a:xfrm rot="18795728">
            <a:off x="2018439" y="2166023"/>
            <a:ext cx="990600" cy="59663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FA747-FF2D-DE4D-CF86-B763C9609FC1}"/>
              </a:ext>
            </a:extLst>
          </p:cNvPr>
          <p:cNvSpPr/>
          <p:nvPr/>
        </p:nvSpPr>
        <p:spPr>
          <a:xfrm>
            <a:off x="392545" y="3447674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game.playCard</a:t>
            </a:r>
            <a:r>
              <a:rPr lang="en-US" dirty="0"/>
              <a:t>(Findus, ff);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0E0F1D-EA66-F4FA-14F4-DA6D01EEA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14" y="3032911"/>
            <a:ext cx="2006600" cy="10715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E0A77B-5C53-B566-390D-4BC18A62B3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14" y="1209303"/>
            <a:ext cx="3238431" cy="170260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B69362-E3B3-2B9C-1541-04DAF308C8D2}"/>
              </a:ext>
            </a:extLst>
          </p:cNvPr>
          <p:cNvSpPr/>
          <p:nvPr/>
        </p:nvSpPr>
        <p:spPr>
          <a:xfrm>
            <a:off x="5257800" y="4472097"/>
            <a:ext cx="358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game.playCard</a:t>
            </a:r>
            <a:r>
              <a:rPr lang="en-US" dirty="0"/>
              <a:t>(Findus, ff);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33095B-2301-9441-E0BF-4A7C51A0999C}"/>
              </a:ext>
            </a:extLst>
          </p:cNvPr>
          <p:cNvCxnSpPr>
            <a:cxnSpLocks/>
          </p:cNvCxnSpPr>
          <p:nvPr/>
        </p:nvCxnSpPr>
        <p:spPr bwMode="auto">
          <a:xfrm>
            <a:off x="4011847" y="3904874"/>
            <a:ext cx="1245953" cy="567223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E8C925-A02D-8184-0F27-EF507E9F528F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AD97E9C-4044-363D-F685-3ECA595D110A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886200" y="4104208"/>
            <a:ext cx="1245954" cy="582092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7702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80D189-A58B-E1D0-7696-64F56ABF35E7}"/>
              </a:ext>
            </a:extLst>
          </p:cNvPr>
          <p:cNvSpPr/>
          <p:nvPr/>
        </p:nvSpPr>
        <p:spPr>
          <a:xfrm>
            <a:off x="5132154" y="882999"/>
            <a:ext cx="3935646" cy="44139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C247E-C698-49B1-BE9E-25896A44AE66}"/>
              </a:ext>
            </a:extLst>
          </p:cNvPr>
          <p:cNvSpPr/>
          <p:nvPr/>
        </p:nvSpPr>
        <p:spPr>
          <a:xfrm>
            <a:off x="76200" y="952500"/>
            <a:ext cx="4572000" cy="3276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C7DEF-E9EA-092F-DA35-3750E46D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Visually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2BDD2-4119-28B7-6901-5F156D41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1E57-920B-75C9-8389-9F2C7A64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3F5D-D091-13E3-1E13-E322AFB8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1FA747-FF2D-DE4D-CF86-B763C9609FC1}"/>
              </a:ext>
            </a:extLst>
          </p:cNvPr>
          <p:cNvSpPr/>
          <p:nvPr/>
        </p:nvSpPr>
        <p:spPr>
          <a:xfrm>
            <a:off x="152400" y="1221050"/>
            <a:ext cx="4290290" cy="163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game.playCard</a:t>
            </a:r>
            <a:r>
              <a:rPr lang="en-US" dirty="0"/>
              <a:t>(Findus, c) {</a:t>
            </a:r>
          </a:p>
          <a:p>
            <a:r>
              <a:rPr lang="en-US" dirty="0"/>
              <a:t>  result =</a:t>
            </a:r>
          </a:p>
          <a:p>
            <a:r>
              <a:rPr lang="en-US" dirty="0"/>
              <a:t>    </a:t>
            </a:r>
            <a:r>
              <a:rPr lang="en-US" dirty="0" err="1"/>
              <a:t>sendToServer</a:t>
            </a:r>
            <a:r>
              <a:rPr lang="en-US" dirty="0"/>
              <a:t>(“Findus tries to play ff”);</a:t>
            </a:r>
          </a:p>
          <a:p>
            <a:r>
              <a:rPr lang="en-US" dirty="0"/>
              <a:t>  return result;</a:t>
            </a:r>
          </a:p>
          <a:p>
            <a:r>
              <a:rPr lang="en-US" dirty="0"/>
              <a:t>}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0E0F1D-EA66-F4FA-14F4-DA6D01EEA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77" y="1091562"/>
            <a:ext cx="2006600" cy="107152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B69362-E3B3-2B9C-1541-04DAF308C8D2}"/>
              </a:ext>
            </a:extLst>
          </p:cNvPr>
          <p:cNvSpPr/>
          <p:nvPr/>
        </p:nvSpPr>
        <p:spPr>
          <a:xfrm>
            <a:off x="5181600" y="2343678"/>
            <a:ext cx="3581400" cy="2114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Await incoming command, c {</a:t>
            </a:r>
          </a:p>
          <a:p>
            <a:r>
              <a:rPr lang="en-US" dirty="0"/>
              <a:t>  if (c == “Findus tries to play ff”) {</a:t>
            </a:r>
          </a:p>
          <a:p>
            <a:r>
              <a:rPr lang="en-US" dirty="0"/>
              <a:t>    r = </a:t>
            </a:r>
            <a:r>
              <a:rPr lang="en-US" dirty="0" err="1"/>
              <a:t>game.playCard</a:t>
            </a:r>
            <a:r>
              <a:rPr lang="en-US" dirty="0"/>
              <a:t>(</a:t>
            </a:r>
            <a:r>
              <a:rPr lang="en-US" dirty="0" err="1"/>
              <a:t>Findus,ff</a:t>
            </a:r>
            <a:r>
              <a:rPr lang="en-US" dirty="0"/>
              <a:t>);</a:t>
            </a:r>
          </a:p>
          <a:p>
            <a:r>
              <a:rPr lang="en-US" dirty="0"/>
              <a:t>    send ‘r’ back to client;</a:t>
            </a:r>
          </a:p>
          <a:p>
            <a:r>
              <a:rPr lang="en-US" dirty="0"/>
              <a:t>  } else 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B7B4C9-D709-F2F9-9CB8-BA30C9E16DFE}"/>
              </a:ext>
            </a:extLst>
          </p:cNvPr>
          <p:cNvCxnSpPr>
            <a:cxnSpLocks/>
          </p:cNvCxnSpPr>
          <p:nvPr/>
        </p:nvCxnSpPr>
        <p:spPr bwMode="auto">
          <a:xfrm>
            <a:off x="4343400" y="2552700"/>
            <a:ext cx="838200" cy="30480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5A29B9-BEF1-3837-CC8D-8B10F6AFB345}"/>
              </a:ext>
            </a:extLst>
          </p:cNvPr>
          <p:cNvCxnSpPr/>
          <p:nvPr/>
        </p:nvCxnSpPr>
        <p:spPr bwMode="auto">
          <a:xfrm flipH="1" flipV="1">
            <a:off x="3657600" y="2978499"/>
            <a:ext cx="1474554" cy="718260"/>
          </a:xfrm>
          <a:prstGeom prst="straightConnector1">
            <a:avLst/>
          </a:prstGeom>
          <a:noFill/>
          <a:ln w="38100" algn="ctr">
            <a:solidFill>
              <a:srgbClr val="CC0099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A69F9-7350-4F68-F12D-E88F4F0A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7" y="3058855"/>
            <a:ext cx="876300" cy="8382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2B7417-6CB1-0392-639B-3CF8A21A865F}"/>
              </a:ext>
            </a:extLst>
          </p:cNvPr>
          <p:cNvSpPr/>
          <p:nvPr/>
        </p:nvSpPr>
        <p:spPr>
          <a:xfrm>
            <a:off x="1588124" y="4104208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program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5FA53F-5ADC-C529-0981-0599017D8769}"/>
              </a:ext>
            </a:extLst>
          </p:cNvPr>
          <p:cNvSpPr/>
          <p:nvPr/>
        </p:nvSpPr>
        <p:spPr>
          <a:xfrm>
            <a:off x="6211284" y="5130599"/>
            <a:ext cx="1851230" cy="4085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 program</a:t>
            </a:r>
          </a:p>
        </p:txBody>
      </p:sp>
    </p:spTree>
    <p:extLst>
      <p:ext uri="{BB962C8B-B14F-4D97-AF65-F5344CB8AC3E}">
        <p14:creationId xmlns:p14="http://schemas.microsoft.com/office/powerpoint/2010/main" val="3659691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38100" algn="ctr">
          <a:solidFill>
            <a:srgbClr val="CC0099"/>
          </a:solidFill>
          <a:round/>
          <a:headEnd/>
          <a:tailEnd type="arrow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2793</Words>
  <Application>Microsoft Office PowerPoint</Application>
  <PresentationFormat>On-screen Show (16:10)</PresentationFormat>
  <Paragraphs>632</Paragraphs>
  <Slides>56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Wingdings</vt:lpstr>
      <vt:lpstr>Office Theme</vt:lpstr>
      <vt:lpstr>Software Engineering and Architecture</vt:lpstr>
      <vt:lpstr>Intro…</vt:lpstr>
      <vt:lpstr>Distributed System</vt:lpstr>
      <vt:lpstr>Limitations</vt:lpstr>
      <vt:lpstr>And Limiting ourselves</vt:lpstr>
      <vt:lpstr>Client-Server</vt:lpstr>
      <vt:lpstr>Client-Server</vt:lpstr>
      <vt:lpstr>Or Visually</vt:lpstr>
      <vt:lpstr>Or Visually</vt:lpstr>
      <vt:lpstr>Or Visually</vt:lpstr>
      <vt:lpstr>One Word of Caution</vt:lpstr>
      <vt:lpstr>The History</vt:lpstr>
      <vt:lpstr>Grounding Example</vt:lpstr>
      <vt:lpstr>Vision</vt:lpstr>
      <vt:lpstr>Story 1</vt:lpstr>
      <vt:lpstr>Story 2</vt:lpstr>
      <vt:lpstr>(What is XDS)</vt:lpstr>
      <vt:lpstr>(What is HL7)</vt:lpstr>
      <vt:lpstr>TeleMed Design</vt:lpstr>
      <vt:lpstr>Demo</vt:lpstr>
      <vt:lpstr>Source Code</vt:lpstr>
      <vt:lpstr>Source Code</vt:lpstr>
      <vt:lpstr>Issues in Distribution</vt:lpstr>
      <vt:lpstr>Challenge</vt:lpstr>
      <vt:lpstr>Challenge</vt:lpstr>
      <vt:lpstr>Issues (at least!)</vt:lpstr>
      <vt:lpstr>Performance</vt:lpstr>
      <vt:lpstr>Elements of a Solution</vt:lpstr>
      <vt:lpstr>Elements Overview</vt:lpstr>
      <vt:lpstr>Request/Reply</vt:lpstr>
      <vt:lpstr>The Protocol</vt:lpstr>
      <vt:lpstr>Pairing Send/Receives</vt:lpstr>
      <vt:lpstr>Marshalling</vt:lpstr>
      <vt:lpstr>Definitions</vt:lpstr>
      <vt:lpstr>Two Basic Approaches</vt:lpstr>
      <vt:lpstr>And we need more</vt:lpstr>
      <vt:lpstr>Note</vt:lpstr>
      <vt:lpstr>Parameter Passing</vt:lpstr>
      <vt:lpstr>The Difference</vt:lpstr>
      <vt:lpstr>The Difference</vt:lpstr>
      <vt:lpstr>Java References</vt:lpstr>
      <vt:lpstr>… The Problem</vt:lpstr>
      <vt:lpstr>Broker Does Value Passing</vt:lpstr>
      <vt:lpstr>Consequences</vt:lpstr>
      <vt:lpstr>JSON Libraries</vt:lpstr>
      <vt:lpstr>Libraries</vt:lpstr>
      <vt:lpstr>Gson</vt:lpstr>
      <vt:lpstr>Example:</vt:lpstr>
      <vt:lpstr>Proxy</vt:lpstr>
      <vt:lpstr>Example</vt:lpstr>
      <vt:lpstr>Note</vt:lpstr>
      <vt:lpstr>Name Services</vt:lpstr>
      <vt:lpstr>Coupling Proxy and ‘server-side’</vt:lpstr>
      <vt:lpstr>The pass-by-reference problem!</vt:lpstr>
      <vt:lpstr>The Solution…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192</cp:revision>
  <dcterms:created xsi:type="dcterms:W3CDTF">2006-08-16T00:00:00Z</dcterms:created>
  <dcterms:modified xsi:type="dcterms:W3CDTF">2025-11-05T09:31:38Z</dcterms:modified>
</cp:coreProperties>
</file>